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Lst>
  <p:notesMasterIdLst>
    <p:notesMasterId r:id="rId51"/>
  </p:notesMasterIdLst>
  <p:handoutMasterIdLst>
    <p:handoutMasterId r:id="rId52"/>
  </p:handoutMasterIdLst>
  <p:sldIdLst>
    <p:sldId id="410" r:id="rId5"/>
    <p:sldId id="444" r:id="rId6"/>
    <p:sldId id="435" r:id="rId7"/>
    <p:sldId id="451" r:id="rId8"/>
    <p:sldId id="452" r:id="rId9"/>
    <p:sldId id="453" r:id="rId10"/>
    <p:sldId id="454" r:id="rId11"/>
    <p:sldId id="455" r:id="rId12"/>
    <p:sldId id="456" r:id="rId13"/>
    <p:sldId id="457" r:id="rId14"/>
    <p:sldId id="423" r:id="rId15"/>
    <p:sldId id="383" r:id="rId16"/>
    <p:sldId id="426" r:id="rId17"/>
    <p:sldId id="260" r:id="rId18"/>
    <p:sldId id="424" r:id="rId19"/>
    <p:sldId id="267" r:id="rId20"/>
    <p:sldId id="268" r:id="rId21"/>
    <p:sldId id="269" r:id="rId22"/>
    <p:sldId id="425" r:id="rId23"/>
    <p:sldId id="429" r:id="rId24"/>
    <p:sldId id="427" r:id="rId25"/>
    <p:sldId id="428" r:id="rId26"/>
    <p:sldId id="430" r:id="rId27"/>
    <p:sldId id="431" r:id="rId28"/>
    <p:sldId id="432" r:id="rId29"/>
    <p:sldId id="433" r:id="rId30"/>
    <p:sldId id="434" r:id="rId31"/>
    <p:sldId id="417" r:id="rId32"/>
    <p:sldId id="391" r:id="rId33"/>
    <p:sldId id="419" r:id="rId34"/>
    <p:sldId id="420" r:id="rId35"/>
    <p:sldId id="422" r:id="rId36"/>
    <p:sldId id="421" r:id="rId37"/>
    <p:sldId id="445" r:id="rId38"/>
    <p:sldId id="446" r:id="rId39"/>
    <p:sldId id="447" r:id="rId40"/>
    <p:sldId id="448" r:id="rId41"/>
    <p:sldId id="449" r:id="rId42"/>
    <p:sldId id="289" r:id="rId43"/>
    <p:sldId id="450" r:id="rId44"/>
    <p:sldId id="412" r:id="rId45"/>
    <p:sldId id="416" r:id="rId46"/>
    <p:sldId id="414" r:id="rId47"/>
    <p:sldId id="418" r:id="rId48"/>
    <p:sldId id="413" r:id="rId49"/>
    <p:sldId id="39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028"/>
    <a:srgbClr val="FF99CC"/>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974" autoAdjust="0"/>
  </p:normalViewPr>
  <p:slideViewPr>
    <p:cSldViewPr snapToGrid="0">
      <p:cViewPr varScale="1">
        <p:scale>
          <a:sx n="107" d="100"/>
          <a:sy n="107" d="100"/>
        </p:scale>
        <p:origin x="63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anch\OneDrive\&#26700;&#38754;\CareerFoundry\intro\Exercise%201.10%20-%20&#21103;&#2641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anch\OneDrive\&#26700;&#38754;\CareerFoundry\intro\Exercise%201.10%20-%20&#21103;&#264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[Exercise 1.10 - 副本.xlsx]JP_Sales of Nintendo by Genre!PivotTable10</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solidFill>
                  <a:schemeClr val="tx1"/>
                </a:solidFill>
                <a:latin typeface="+mj-lt"/>
              </a:rPr>
              <a:t>JP_Sales</a:t>
            </a:r>
            <a:r>
              <a:rPr lang="en-US" b="1" dirty="0">
                <a:solidFill>
                  <a:schemeClr val="tx1"/>
                </a:solidFill>
                <a:latin typeface="+mj-lt"/>
              </a:rPr>
              <a:t> of Nintendo by Genre</a:t>
            </a: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'JP_Sales of Nintendo by Genre'!$B$4</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'JP_Sales of Nintendo by Genre'!$A$5:$A$17</c:f>
              <c:strCache>
                <c:ptCount val="12"/>
                <c:pt idx="0">
                  <c:v>Strategy</c:v>
                </c:pt>
                <c:pt idx="1">
                  <c:v>Adventure</c:v>
                </c:pt>
                <c:pt idx="2">
                  <c:v>Puzzle</c:v>
                </c:pt>
                <c:pt idx="3">
                  <c:v>Sports</c:v>
                </c:pt>
                <c:pt idx="4">
                  <c:v>Racing</c:v>
                </c:pt>
                <c:pt idx="5">
                  <c:v>Shooter</c:v>
                </c:pt>
                <c:pt idx="6">
                  <c:v>Fighting</c:v>
                </c:pt>
                <c:pt idx="7">
                  <c:v>Misc</c:v>
                </c:pt>
                <c:pt idx="8">
                  <c:v>Action</c:v>
                </c:pt>
                <c:pt idx="9">
                  <c:v>Platform</c:v>
                </c:pt>
                <c:pt idx="10">
                  <c:v>Simulation</c:v>
                </c:pt>
                <c:pt idx="11">
                  <c:v>Role-Playing</c:v>
                </c:pt>
              </c:strCache>
            </c:strRef>
          </c:cat>
          <c:val>
            <c:numRef>
              <c:f>'JP_Sales of Nintendo by Genre'!$B$5:$B$17</c:f>
              <c:numCache>
                <c:formatCode>0.00</c:formatCode>
                <c:ptCount val="12"/>
                <c:pt idx="0">
                  <c:v>0.35</c:v>
                </c:pt>
                <c:pt idx="1">
                  <c:v>0.59000000000000008</c:v>
                </c:pt>
                <c:pt idx="2">
                  <c:v>0.96000000000000008</c:v>
                </c:pt>
                <c:pt idx="3">
                  <c:v>1.1200000000000001</c:v>
                </c:pt>
                <c:pt idx="4">
                  <c:v>1.27</c:v>
                </c:pt>
                <c:pt idx="5">
                  <c:v>1.51</c:v>
                </c:pt>
                <c:pt idx="6">
                  <c:v>3.2699999999999996</c:v>
                </c:pt>
                <c:pt idx="7">
                  <c:v>4.68</c:v>
                </c:pt>
                <c:pt idx="8">
                  <c:v>5.8800000000000008</c:v>
                </c:pt>
                <c:pt idx="9">
                  <c:v>7.6800000000000006</c:v>
                </c:pt>
                <c:pt idx="10">
                  <c:v>8.43</c:v>
                </c:pt>
                <c:pt idx="11">
                  <c:v>23.07</c:v>
                </c:pt>
              </c:numCache>
            </c:numRef>
          </c:val>
          <c:extLst>
            <c:ext xmlns:c16="http://schemas.microsoft.com/office/drawing/2014/chart" uri="{C3380CC4-5D6E-409C-BE32-E72D297353CC}">
              <c16:uniqueId val="{00000000-1939-4498-AEC5-98772D577D5D}"/>
            </c:ext>
          </c:extLst>
        </c:ser>
        <c:dLbls>
          <c:dLblPos val="outEnd"/>
          <c:showLegendKey val="0"/>
          <c:showVal val="1"/>
          <c:showCatName val="0"/>
          <c:showSerName val="0"/>
          <c:showPercent val="0"/>
          <c:showBubbleSize val="0"/>
        </c:dLbls>
        <c:gapWidth val="219"/>
        <c:axId val="1010258320"/>
        <c:axId val="1010261200"/>
      </c:barChart>
      <c:catAx>
        <c:axId val="101025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Calibri" panose="020F0502020204030204" pitchFamily="34" charset="0"/>
              </a:defRPr>
            </a:pPr>
            <a:endParaRPr lang="en-US"/>
          </a:p>
        </c:txPr>
        <c:crossAx val="1010261200"/>
        <c:crosses val="autoZero"/>
        <c:auto val="1"/>
        <c:lblAlgn val="ctr"/>
        <c:lblOffset val="100"/>
        <c:noMultiLvlLbl val="0"/>
      </c:catAx>
      <c:valAx>
        <c:axId val="1010261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mj-lt"/>
                  </a:rPr>
                  <a:t>Million units sold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258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[Exercise 1.10 - 副本.xlsx]JP_Sales per Genre!PivotTable3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solidFill>
                  <a:schemeClr val="tx1"/>
                </a:solidFill>
                <a:latin typeface="+mj-lt"/>
              </a:rPr>
              <a:t>JP_Sales</a:t>
            </a:r>
            <a:r>
              <a:rPr lang="en-US" b="1" baseline="0" dirty="0">
                <a:solidFill>
                  <a:schemeClr val="tx1"/>
                </a:solidFill>
                <a:latin typeface="+mj-lt"/>
              </a:rPr>
              <a:t> per Genre</a:t>
            </a:r>
          </a:p>
        </c:rich>
      </c:tx>
      <c:layout>
        <c:manualLayout>
          <c:xMode val="edge"/>
          <c:yMode val="edge"/>
          <c:x val="0.31168707013550773"/>
          <c:y val="2.10625125421457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'JP_Sales per Genre'!$B$3</c:f>
              <c:strCache>
                <c:ptCount val="1"/>
                <c:pt idx="0">
                  <c:v>Total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'JP_Sales per Genre'!$A$4:$A$9</c:f>
              <c:strCache>
                <c:ptCount val="5"/>
                <c:pt idx="0">
                  <c:v>Fighting</c:v>
                </c:pt>
                <c:pt idx="1">
                  <c:v>Simulation</c:v>
                </c:pt>
                <c:pt idx="2">
                  <c:v>Misc</c:v>
                </c:pt>
                <c:pt idx="3">
                  <c:v>Action</c:v>
                </c:pt>
                <c:pt idx="4">
                  <c:v>Role-Playing</c:v>
                </c:pt>
              </c:strCache>
            </c:strRef>
          </c:cat>
          <c:val>
            <c:numRef>
              <c:f>'JP_Sales per Genre'!$B$4:$B$9</c:f>
              <c:numCache>
                <c:formatCode>0.00</c:formatCode>
                <c:ptCount val="5"/>
                <c:pt idx="0">
                  <c:v>9.2999999999999883</c:v>
                </c:pt>
                <c:pt idx="1">
                  <c:v>10.30999999999999</c:v>
                </c:pt>
                <c:pt idx="2">
                  <c:v>12.509999999999984</c:v>
                </c:pt>
                <c:pt idx="3">
                  <c:v>51.320000000000213</c:v>
                </c:pt>
                <c:pt idx="4">
                  <c:v>62.300000000000068</c:v>
                </c:pt>
              </c:numCache>
            </c:numRef>
          </c:val>
          <c:extLst>
            <c:ext xmlns:c16="http://schemas.microsoft.com/office/drawing/2014/chart" uri="{C3380CC4-5D6E-409C-BE32-E72D297353CC}">
              <c16:uniqueId val="{00000000-D15D-4D1C-9AE8-D26CE4CFB951}"/>
            </c:ext>
          </c:extLst>
        </c:ser>
        <c:dLbls>
          <c:dLblPos val="outEnd"/>
          <c:showLegendKey val="0"/>
          <c:showVal val="1"/>
          <c:showCatName val="0"/>
          <c:showSerName val="0"/>
          <c:showPercent val="0"/>
          <c:showBubbleSize val="0"/>
        </c:dLbls>
        <c:gapWidth val="182"/>
        <c:axId val="447407104"/>
        <c:axId val="447404704"/>
      </c:barChart>
      <c:catAx>
        <c:axId val="44740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Calibri" panose="020F0502020204030204" pitchFamily="34" charset="0"/>
              </a:defRPr>
            </a:pPr>
            <a:endParaRPr lang="en-US"/>
          </a:p>
        </c:txPr>
        <c:crossAx val="447404704"/>
        <c:crosses val="autoZero"/>
        <c:auto val="1"/>
        <c:lblAlgn val="ctr"/>
        <c:lblOffset val="100"/>
        <c:noMultiLvlLbl val="0"/>
      </c:catAx>
      <c:valAx>
        <c:axId val="447404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sysClr val="windowText" lastClr="000000">
                        <a:lumMod val="65000"/>
                        <a:lumOff val="35000"/>
                      </a:sysClr>
                    </a:solidFill>
                    <a:latin typeface="+mj-lt"/>
                  </a:rPr>
                  <a:t>Million units sold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47407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A17C4-7A35-46BD-9C8B-F4E11D7CBAF6}"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NZ"/>
        </a:p>
      </dgm:t>
    </dgm:pt>
    <dgm:pt modelId="{FAA15861-D44D-4D74-A786-06D4C0899806}">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Data profiling and integrity</a:t>
          </a:r>
        </a:p>
      </dgm:t>
    </dgm:pt>
    <dgm:pt modelId="{93CA1106-771B-4907-A200-6E2168A6B0C2}" type="par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122F89C7-5D9C-4EEE-B20D-425757D044FA}" type="sib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2F9E87E3-70E5-4D50-A43B-A2638445BF73}">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Data transformation and integration</a:t>
          </a:r>
        </a:p>
      </dgm:t>
    </dgm:pt>
    <dgm:pt modelId="{207DE886-D773-4F66-B469-48F829A12F3A}" type="par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4FE4111E-0E14-4D61-8BE1-58D53CCD06F1}" type="sib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0E476A1F-50F3-4A59-B3A7-A25260969B77}">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Composition and comparison charts</a:t>
          </a:r>
        </a:p>
      </dgm:t>
    </dgm:pt>
    <dgm:pt modelId="{19437367-C5CF-49D2-9C41-195880A2EBCC}" type="par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798D56E3-68C8-4C5E-A1D5-EDF16541449F}" type="sib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7538E6F3-7EEE-4639-AFD3-C49D31BD12F5}">
      <dgm:prSet custT="1"/>
      <dgm:spPr>
        <a:solidFill>
          <a:srgbClr val="00194C"/>
        </a:solidFill>
      </dgm:spPr>
      <dgm:t>
        <a:bodyPr/>
        <a:lstStyle/>
        <a:p>
          <a:r>
            <a:rPr lang="en-NZ" sz="1100" dirty="0">
              <a:latin typeface="Arial" panose="020B0604020202020204" pitchFamily="34" charset="0"/>
              <a:cs typeface="Arial" panose="020B0604020202020204" pitchFamily="34" charset="0"/>
            </a:rPr>
            <a:t>Spatial analyses</a:t>
          </a:r>
        </a:p>
      </dgm:t>
    </dgm:pt>
    <dgm:pt modelId="{9E46D33D-C03B-4A99-81FA-12B740724659}" type="parTrans" cxnId="{1C2B6DB3-32E3-4927-9966-4AA2250BD125}">
      <dgm:prSet/>
      <dgm:spPr/>
      <dgm:t>
        <a:bodyPr/>
        <a:lstStyle/>
        <a:p>
          <a:endParaRPr lang="en-NZ" sz="1100">
            <a:latin typeface="Arial" panose="020B0604020202020204" pitchFamily="34" charset="0"/>
            <a:cs typeface="Arial" panose="020B0604020202020204" pitchFamily="34" charset="0"/>
          </a:endParaRPr>
        </a:p>
      </dgm:t>
    </dgm:pt>
    <dgm:pt modelId="{97A3C24D-08FF-4B56-B8FE-7A0D22ECADD3}" type="sibTrans" cxnId="{1C2B6DB3-32E3-4927-9966-4AA2250BD125}">
      <dgm:prSet/>
      <dgm:spPr/>
      <dgm:t>
        <a:bodyPr/>
        <a:lstStyle/>
        <a:p>
          <a:endParaRPr lang="en-NZ" sz="1100">
            <a:latin typeface="Arial" panose="020B0604020202020204" pitchFamily="34" charset="0"/>
            <a:cs typeface="Arial" panose="020B0604020202020204" pitchFamily="34" charset="0"/>
          </a:endParaRPr>
        </a:p>
      </dgm:t>
    </dgm:pt>
    <dgm:pt modelId="{82611D26-1A77-48B1-9EF4-3FF0133B9450}">
      <dgm:prSet custT="1"/>
      <dgm:spPr>
        <a:solidFill>
          <a:srgbClr val="00194C"/>
        </a:solidFill>
      </dgm:spPr>
      <dgm:t>
        <a:bodyPr/>
        <a:lstStyle/>
        <a:p>
          <a:r>
            <a:rPr lang="en-NZ" sz="1100" dirty="0">
              <a:latin typeface="Arial" panose="020B0604020202020204" pitchFamily="34" charset="0"/>
              <a:cs typeface="Arial" panose="020B0604020202020204" pitchFamily="34" charset="0"/>
            </a:rPr>
            <a:t>Temporal visualisations and forecasting</a:t>
          </a:r>
        </a:p>
      </dgm:t>
    </dgm:pt>
    <dgm:pt modelId="{E479E7FC-CB6A-4F64-BFE4-ABFE4180471E}" type="par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C287669E-A9FB-40E6-92AD-B08D69334DFA}" type="sib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D3A97297-6AA6-4847-A6DA-48AD475FC9CB}">
      <dgm:prSet custT="1"/>
      <dgm:spPr>
        <a:solidFill>
          <a:srgbClr val="00194C"/>
        </a:solidFill>
      </dgm:spPr>
      <dgm:t>
        <a:bodyPr/>
        <a:lstStyle/>
        <a:p>
          <a:r>
            <a:rPr lang="en-NZ" sz="1100" dirty="0">
              <a:latin typeface="Arial" panose="020B0604020202020204" pitchFamily="34" charset="0"/>
              <a:cs typeface="Arial" panose="020B0604020202020204" pitchFamily="34" charset="0"/>
            </a:rPr>
            <a:t>Conducting statistical analyses</a:t>
          </a:r>
        </a:p>
      </dgm:t>
    </dgm:pt>
    <dgm:pt modelId="{43188E5A-C848-4117-A1A7-26FEF42DE03F}" type="par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A11B1A5F-D92E-4C6E-9BB7-E8B66B75D500}" type="sib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ECB28828-7A4C-41B6-B35A-BFDB3DA5FEF3}" type="pres">
      <dgm:prSet presAssocID="{C77A17C4-7A35-46BD-9C8B-F4E11D7CBAF6}" presName="Name0" presStyleCnt="0">
        <dgm:presLayoutVars>
          <dgm:dir/>
          <dgm:animLvl val="lvl"/>
          <dgm:resizeHandles val="exact"/>
        </dgm:presLayoutVars>
      </dgm:prSet>
      <dgm:spPr/>
    </dgm:pt>
    <dgm:pt modelId="{936216A3-43DD-422C-B28E-62E8261739E2}" type="pres">
      <dgm:prSet presAssocID="{FAA15861-D44D-4D74-A786-06D4C0899806}" presName="parTxOnly" presStyleLbl="node1" presStyleIdx="0" presStyleCnt="6">
        <dgm:presLayoutVars>
          <dgm:chMax val="0"/>
          <dgm:chPref val="0"/>
          <dgm:bulletEnabled val="1"/>
        </dgm:presLayoutVars>
      </dgm:prSet>
      <dgm:spPr/>
    </dgm:pt>
    <dgm:pt modelId="{83442BDB-3786-445F-96AA-1DD62EF4F0E4}" type="pres">
      <dgm:prSet presAssocID="{122F89C7-5D9C-4EEE-B20D-425757D044FA}" presName="parTxOnlySpace" presStyleCnt="0"/>
      <dgm:spPr/>
    </dgm:pt>
    <dgm:pt modelId="{5B3EAC47-55C3-47AB-8E3B-7309BACA7785}" type="pres">
      <dgm:prSet presAssocID="{2F9E87E3-70E5-4D50-A43B-A2638445BF73}" presName="parTxOnly" presStyleLbl="node1" presStyleIdx="1" presStyleCnt="6" custScaleX="118228">
        <dgm:presLayoutVars>
          <dgm:chMax val="0"/>
          <dgm:chPref val="0"/>
          <dgm:bulletEnabled val="1"/>
        </dgm:presLayoutVars>
      </dgm:prSet>
      <dgm:spPr/>
    </dgm:pt>
    <dgm:pt modelId="{E19DCBC9-E643-465E-B97E-B1AD57A90681}" type="pres">
      <dgm:prSet presAssocID="{4FE4111E-0E14-4D61-8BE1-58D53CCD06F1}" presName="parTxOnlySpace" presStyleCnt="0"/>
      <dgm:spPr/>
    </dgm:pt>
    <dgm:pt modelId="{FDEA8803-0AEB-4655-85A4-1195113E16B8}" type="pres">
      <dgm:prSet presAssocID="{D3A97297-6AA6-4847-A6DA-48AD475FC9CB}" presName="parTxOnly" presStyleLbl="node1" presStyleIdx="2" presStyleCnt="6" custScaleX="110872">
        <dgm:presLayoutVars>
          <dgm:chMax val="0"/>
          <dgm:chPref val="0"/>
          <dgm:bulletEnabled val="1"/>
        </dgm:presLayoutVars>
      </dgm:prSet>
      <dgm:spPr/>
    </dgm:pt>
    <dgm:pt modelId="{4D4AE44D-B676-416F-80C5-FACDFF433303}" type="pres">
      <dgm:prSet presAssocID="{A11B1A5F-D92E-4C6E-9BB7-E8B66B75D500}" presName="parTxOnlySpace" presStyleCnt="0"/>
      <dgm:spPr/>
    </dgm:pt>
    <dgm:pt modelId="{CD57E7F2-BF18-45D6-9B3F-C301FF645B93}" type="pres">
      <dgm:prSet presAssocID="{0E476A1F-50F3-4A59-B3A7-A25260969B77}" presName="parTxOnly" presStyleLbl="node1" presStyleIdx="3" presStyleCnt="6" custScaleX="118634">
        <dgm:presLayoutVars>
          <dgm:chMax val="0"/>
          <dgm:chPref val="0"/>
          <dgm:bulletEnabled val="1"/>
        </dgm:presLayoutVars>
      </dgm:prSet>
      <dgm:spPr/>
    </dgm:pt>
    <dgm:pt modelId="{01C5B6EB-B9DA-483B-897C-0E574FF839E2}" type="pres">
      <dgm:prSet presAssocID="{798D56E3-68C8-4C5E-A1D5-EDF16541449F}" presName="parTxOnlySpace" presStyleCnt="0"/>
      <dgm:spPr/>
    </dgm:pt>
    <dgm:pt modelId="{F44792E8-442F-4589-B194-96C24B027268}" type="pres">
      <dgm:prSet presAssocID="{7538E6F3-7EEE-4639-AFD3-C49D31BD12F5}" presName="parTxOnly" presStyleLbl="node1" presStyleIdx="4" presStyleCnt="6" custScaleX="74104">
        <dgm:presLayoutVars>
          <dgm:chMax val="0"/>
          <dgm:chPref val="0"/>
          <dgm:bulletEnabled val="1"/>
        </dgm:presLayoutVars>
      </dgm:prSet>
      <dgm:spPr/>
    </dgm:pt>
    <dgm:pt modelId="{1F32060A-56E7-46AB-96E8-77148030FF77}" type="pres">
      <dgm:prSet presAssocID="{97A3C24D-08FF-4B56-B8FE-7A0D22ECADD3}" presName="parTxOnlySpace" presStyleCnt="0"/>
      <dgm:spPr/>
    </dgm:pt>
    <dgm:pt modelId="{0FC013EE-55C0-48D3-AEF6-1BE3BD1453A8}" type="pres">
      <dgm:prSet presAssocID="{82611D26-1A77-48B1-9EF4-3FF0133B9450}" presName="parTxOnly" presStyleLbl="node1" presStyleIdx="5" presStyleCnt="6">
        <dgm:presLayoutVars>
          <dgm:chMax val="0"/>
          <dgm:chPref val="0"/>
          <dgm:bulletEnabled val="1"/>
        </dgm:presLayoutVars>
      </dgm:prSet>
      <dgm:spPr/>
    </dgm:pt>
  </dgm:ptLst>
  <dgm:cxnLst>
    <dgm:cxn modelId="{7CBB7207-1FDD-4157-9EF5-D365B1D00D33}" srcId="{C77A17C4-7A35-46BD-9C8B-F4E11D7CBAF6}" destId="{D3A97297-6AA6-4847-A6DA-48AD475FC9CB}" srcOrd="2" destOrd="0" parTransId="{43188E5A-C848-4117-A1A7-26FEF42DE03F}" sibTransId="{A11B1A5F-D92E-4C6E-9BB7-E8B66B75D500}"/>
    <dgm:cxn modelId="{21414316-0219-4532-BBDB-840BFD117EC2}" type="presOf" srcId="{82611D26-1A77-48B1-9EF4-3FF0133B9450}" destId="{0FC013EE-55C0-48D3-AEF6-1BE3BD1453A8}" srcOrd="0" destOrd="0" presId="urn:microsoft.com/office/officeart/2005/8/layout/chevron1"/>
    <dgm:cxn modelId="{3C762A21-79B3-4777-B67B-5B4665CE8C63}" srcId="{C77A17C4-7A35-46BD-9C8B-F4E11D7CBAF6}" destId="{2F9E87E3-70E5-4D50-A43B-A2638445BF73}" srcOrd="1" destOrd="0" parTransId="{207DE886-D773-4F66-B469-48F829A12F3A}" sibTransId="{4FE4111E-0E14-4D61-8BE1-58D53CCD06F1}"/>
    <dgm:cxn modelId="{5D5E2828-3246-40A1-9F80-81112E2D9CF6}" srcId="{C77A17C4-7A35-46BD-9C8B-F4E11D7CBAF6}" destId="{0E476A1F-50F3-4A59-B3A7-A25260969B77}" srcOrd="3" destOrd="0" parTransId="{19437367-C5CF-49D2-9C41-195880A2EBCC}" sibTransId="{798D56E3-68C8-4C5E-A1D5-EDF16541449F}"/>
    <dgm:cxn modelId="{68A11D31-1F2B-42B7-932B-C03D9D516275}" type="presOf" srcId="{FAA15861-D44D-4D74-A786-06D4C0899806}" destId="{936216A3-43DD-422C-B28E-62E8261739E2}" srcOrd="0" destOrd="0" presId="urn:microsoft.com/office/officeart/2005/8/layout/chevron1"/>
    <dgm:cxn modelId="{B598B55D-BA51-4797-A70F-E8F4BB511036}" srcId="{C77A17C4-7A35-46BD-9C8B-F4E11D7CBAF6}" destId="{FAA15861-D44D-4D74-A786-06D4C0899806}" srcOrd="0" destOrd="0" parTransId="{93CA1106-771B-4907-A200-6E2168A6B0C2}" sibTransId="{122F89C7-5D9C-4EEE-B20D-425757D044FA}"/>
    <dgm:cxn modelId="{FFEB914C-7832-4EDA-B222-933A272A8E34}" type="presOf" srcId="{0E476A1F-50F3-4A59-B3A7-A25260969B77}" destId="{CD57E7F2-BF18-45D6-9B3F-C301FF645B93}" srcOrd="0" destOrd="0" presId="urn:microsoft.com/office/officeart/2005/8/layout/chevron1"/>
    <dgm:cxn modelId="{9E2CE773-4CF6-4628-B069-3F13B66B3E88}" type="presOf" srcId="{2F9E87E3-70E5-4D50-A43B-A2638445BF73}" destId="{5B3EAC47-55C3-47AB-8E3B-7309BACA7785}" srcOrd="0" destOrd="0" presId="urn:microsoft.com/office/officeart/2005/8/layout/chevron1"/>
    <dgm:cxn modelId="{4F61F6AA-C63D-45F7-862C-48CE3709031D}" type="presOf" srcId="{D3A97297-6AA6-4847-A6DA-48AD475FC9CB}" destId="{FDEA8803-0AEB-4655-85A4-1195113E16B8}" srcOrd="0" destOrd="0" presId="urn:microsoft.com/office/officeart/2005/8/layout/chevron1"/>
    <dgm:cxn modelId="{1C2B6DB3-32E3-4927-9966-4AA2250BD125}" srcId="{C77A17C4-7A35-46BD-9C8B-F4E11D7CBAF6}" destId="{7538E6F3-7EEE-4639-AFD3-C49D31BD12F5}" srcOrd="4" destOrd="0" parTransId="{9E46D33D-C03B-4A99-81FA-12B740724659}" sibTransId="{97A3C24D-08FF-4B56-B8FE-7A0D22ECADD3}"/>
    <dgm:cxn modelId="{793BD4BC-3205-4AF3-9153-E444798DDF15}" srcId="{C77A17C4-7A35-46BD-9C8B-F4E11D7CBAF6}" destId="{82611D26-1A77-48B1-9EF4-3FF0133B9450}" srcOrd="5" destOrd="0" parTransId="{E479E7FC-CB6A-4F64-BFE4-ABFE4180471E}" sibTransId="{C287669E-A9FB-40E6-92AD-B08D69334DFA}"/>
    <dgm:cxn modelId="{C69F03C0-E215-482D-8643-7FB3EE30B099}" type="presOf" srcId="{7538E6F3-7EEE-4639-AFD3-C49D31BD12F5}" destId="{F44792E8-442F-4589-B194-96C24B027268}" srcOrd="0" destOrd="0" presId="urn:microsoft.com/office/officeart/2005/8/layout/chevron1"/>
    <dgm:cxn modelId="{ABB838DA-0BE2-4C99-8BBB-9265D410754D}" type="presOf" srcId="{C77A17C4-7A35-46BD-9C8B-F4E11D7CBAF6}" destId="{ECB28828-7A4C-41B6-B35A-BFDB3DA5FEF3}" srcOrd="0" destOrd="0" presId="urn:microsoft.com/office/officeart/2005/8/layout/chevron1"/>
    <dgm:cxn modelId="{ED63B7E8-EF4F-4795-ABBF-6ABA1FDAA8F1}" type="presParOf" srcId="{ECB28828-7A4C-41B6-B35A-BFDB3DA5FEF3}" destId="{936216A3-43DD-422C-B28E-62E8261739E2}" srcOrd="0" destOrd="0" presId="urn:microsoft.com/office/officeart/2005/8/layout/chevron1"/>
    <dgm:cxn modelId="{15866CC1-5858-4E32-BD13-4CCF9D990B33}" type="presParOf" srcId="{ECB28828-7A4C-41B6-B35A-BFDB3DA5FEF3}" destId="{83442BDB-3786-445F-96AA-1DD62EF4F0E4}" srcOrd="1" destOrd="0" presId="urn:microsoft.com/office/officeart/2005/8/layout/chevron1"/>
    <dgm:cxn modelId="{5ED3BB2B-D698-4A44-B14B-627D77C96698}" type="presParOf" srcId="{ECB28828-7A4C-41B6-B35A-BFDB3DA5FEF3}" destId="{5B3EAC47-55C3-47AB-8E3B-7309BACA7785}" srcOrd="2" destOrd="0" presId="urn:microsoft.com/office/officeart/2005/8/layout/chevron1"/>
    <dgm:cxn modelId="{514D4CDD-F421-45BC-A738-46E952B75CC0}" type="presParOf" srcId="{ECB28828-7A4C-41B6-B35A-BFDB3DA5FEF3}" destId="{E19DCBC9-E643-465E-B97E-B1AD57A90681}" srcOrd="3" destOrd="0" presId="urn:microsoft.com/office/officeart/2005/8/layout/chevron1"/>
    <dgm:cxn modelId="{7B3C906E-C062-438A-BB9C-AA5854AF9576}" type="presParOf" srcId="{ECB28828-7A4C-41B6-B35A-BFDB3DA5FEF3}" destId="{FDEA8803-0AEB-4655-85A4-1195113E16B8}" srcOrd="4" destOrd="0" presId="urn:microsoft.com/office/officeart/2005/8/layout/chevron1"/>
    <dgm:cxn modelId="{9CD34CA8-1B46-4418-9248-38A87E73F047}" type="presParOf" srcId="{ECB28828-7A4C-41B6-B35A-BFDB3DA5FEF3}" destId="{4D4AE44D-B676-416F-80C5-FACDFF433303}" srcOrd="5" destOrd="0" presId="urn:microsoft.com/office/officeart/2005/8/layout/chevron1"/>
    <dgm:cxn modelId="{991DDFEB-04FF-4698-904E-8A918D7496E8}" type="presParOf" srcId="{ECB28828-7A4C-41B6-B35A-BFDB3DA5FEF3}" destId="{CD57E7F2-BF18-45D6-9B3F-C301FF645B93}" srcOrd="6" destOrd="0" presId="urn:microsoft.com/office/officeart/2005/8/layout/chevron1"/>
    <dgm:cxn modelId="{590D6094-5D01-41D1-A8F7-4F2FB7C5C8F0}" type="presParOf" srcId="{ECB28828-7A4C-41B6-B35A-BFDB3DA5FEF3}" destId="{01C5B6EB-B9DA-483B-897C-0E574FF839E2}" srcOrd="7" destOrd="0" presId="urn:microsoft.com/office/officeart/2005/8/layout/chevron1"/>
    <dgm:cxn modelId="{4373E25A-6FC2-40D6-8E33-3781C6674CF6}" type="presParOf" srcId="{ECB28828-7A4C-41B6-B35A-BFDB3DA5FEF3}" destId="{F44792E8-442F-4589-B194-96C24B027268}" srcOrd="8" destOrd="0" presId="urn:microsoft.com/office/officeart/2005/8/layout/chevron1"/>
    <dgm:cxn modelId="{2F9F4C52-1407-4D32-A45A-16A860CA8BA3}" type="presParOf" srcId="{ECB28828-7A4C-41B6-B35A-BFDB3DA5FEF3}" destId="{1F32060A-56E7-46AB-96E8-77148030FF77}" srcOrd="9" destOrd="0" presId="urn:microsoft.com/office/officeart/2005/8/layout/chevron1"/>
    <dgm:cxn modelId="{1EB17B1F-B3C9-448A-9574-B517C8AF2CA6}" type="presParOf" srcId="{ECB28828-7A4C-41B6-B35A-BFDB3DA5FEF3}" destId="{0FC013EE-55C0-48D3-AEF6-1BE3BD1453A8}" srcOrd="10" destOrd="0" presId="urn:microsoft.com/office/officeart/2005/8/layout/chevro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A17C4-7A35-46BD-9C8B-F4E11D7CBAF6}"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NZ"/>
        </a:p>
      </dgm:t>
    </dgm:pt>
    <dgm:pt modelId="{FAA15861-D44D-4D74-A786-06D4C0899806}">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Sourcing data</a:t>
          </a:r>
        </a:p>
      </dgm:t>
    </dgm:pt>
    <dgm:pt modelId="{93CA1106-771B-4907-A200-6E2168A6B0C2}" type="par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122F89C7-5D9C-4EEE-B20D-425757D044FA}" type="sib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2F9E87E3-70E5-4D50-A43B-A2638445BF73}">
      <dgm:prSet phldrT="[Text]" phldr="0" custT="1"/>
      <dgm:spPr>
        <a:solidFill>
          <a:srgbClr val="00194C"/>
        </a:solidFill>
      </dgm:spPr>
      <dgm:t>
        <a:bodyPr/>
        <a:lstStyle/>
        <a:p>
          <a:r>
            <a:rPr lang="en-US" sz="1100" dirty="0">
              <a:latin typeface="Arial" panose="020B0604020202020204" pitchFamily="34" charset="0"/>
              <a:cs typeface="Arial" panose="020B0604020202020204" pitchFamily="34" charset="0"/>
            </a:rPr>
            <a:t>Data integration and profiling</a:t>
          </a:r>
          <a:endParaRPr lang="en-NZ" sz="1100" dirty="0">
            <a:latin typeface="Arial" panose="020B0604020202020204" pitchFamily="34" charset="0"/>
            <a:cs typeface="Arial" panose="020B0604020202020204" pitchFamily="34" charset="0"/>
          </a:endParaRPr>
        </a:p>
      </dgm:t>
    </dgm:pt>
    <dgm:pt modelId="{207DE886-D773-4F66-B469-48F829A12F3A}" type="par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4FE4111E-0E14-4D61-8BE1-58D53CCD06F1}" type="sib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0E476A1F-50F3-4A59-B3A7-A25260969B77}">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Model validity checks</a:t>
          </a:r>
        </a:p>
      </dgm:t>
    </dgm:pt>
    <dgm:pt modelId="{19437367-C5CF-49D2-9C41-195880A2EBCC}" type="par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798D56E3-68C8-4C5E-A1D5-EDF16541449F}" type="sib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82611D26-1A77-48B1-9EF4-3FF0133B9450}">
      <dgm:prSet custT="1"/>
      <dgm:spPr>
        <a:solidFill>
          <a:srgbClr val="00194C"/>
        </a:solidFill>
      </dgm:spPr>
      <dgm:t>
        <a:bodyPr/>
        <a:lstStyle/>
        <a:p>
          <a:r>
            <a:rPr lang="en-US" sz="1100" dirty="0">
              <a:latin typeface="Arial" panose="020B0604020202020204" pitchFamily="34" charset="0"/>
              <a:cs typeface="Arial" panose="020B0604020202020204" pitchFamily="34" charset="0"/>
            </a:rPr>
            <a:t>ANOVA on disciplinary differences</a:t>
          </a:r>
          <a:endParaRPr lang="en-NZ" sz="1100" dirty="0">
            <a:latin typeface="Arial" panose="020B0604020202020204" pitchFamily="34" charset="0"/>
            <a:cs typeface="Arial" panose="020B0604020202020204" pitchFamily="34" charset="0"/>
          </a:endParaRPr>
        </a:p>
      </dgm:t>
    </dgm:pt>
    <dgm:pt modelId="{E479E7FC-CB6A-4F64-BFE4-ABFE4180471E}" type="par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C287669E-A9FB-40E6-92AD-B08D69334DFA}" type="sib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D3A97297-6AA6-4847-A6DA-48AD475FC9CB}">
      <dgm:prSet custT="1"/>
      <dgm:spPr>
        <a:solidFill>
          <a:srgbClr val="00194C"/>
        </a:solidFill>
      </dgm:spPr>
      <dgm:t>
        <a:bodyPr/>
        <a:lstStyle/>
        <a:p>
          <a:r>
            <a:rPr lang="en-NZ" sz="1100" dirty="0">
              <a:latin typeface="Arial" panose="020B0604020202020204" pitchFamily="34" charset="0"/>
              <a:cs typeface="Arial" panose="020B0604020202020204" pitchFamily="34" charset="0"/>
            </a:rPr>
            <a:t>Model search and selection</a:t>
          </a:r>
        </a:p>
      </dgm:t>
    </dgm:pt>
    <dgm:pt modelId="{43188E5A-C848-4117-A1A7-26FEF42DE03F}" type="par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A11B1A5F-D92E-4C6E-9BB7-E8B66B75D500}" type="sib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65457AC1-F59D-4929-8273-50A32633B9A6}">
      <dgm:prSet/>
      <dgm:spPr/>
      <dgm:t>
        <a:bodyPr/>
        <a:lstStyle/>
        <a:p>
          <a:r>
            <a:rPr lang="en-NZ">
              <a:latin typeface="Arial" panose="020B0604020202020204" pitchFamily="34" charset="0"/>
              <a:cs typeface="Arial" panose="020B0604020202020204" pitchFamily="34" charset="0"/>
            </a:rPr>
            <a:t>Model inteterpretaion</a:t>
          </a:r>
          <a:endParaRPr lang="en-NZ" dirty="0">
            <a:latin typeface="Arial" panose="020B0604020202020204" pitchFamily="34" charset="0"/>
            <a:cs typeface="Arial" panose="020B0604020202020204" pitchFamily="34" charset="0"/>
          </a:endParaRPr>
        </a:p>
      </dgm:t>
    </dgm:pt>
    <dgm:pt modelId="{5D3CCF24-9E3E-4B69-A2DB-2DAC96C3EE4A}" type="parTrans" cxnId="{122314BB-FF48-4A4B-8757-44E5AA2FBFC3}">
      <dgm:prSet/>
      <dgm:spPr/>
      <dgm:t>
        <a:bodyPr/>
        <a:lstStyle/>
        <a:p>
          <a:endParaRPr lang="en-NZ"/>
        </a:p>
      </dgm:t>
    </dgm:pt>
    <dgm:pt modelId="{3A35DB79-4F2C-4D97-9276-5563D281B41F}" type="sibTrans" cxnId="{122314BB-FF48-4A4B-8757-44E5AA2FBFC3}">
      <dgm:prSet/>
      <dgm:spPr/>
      <dgm:t>
        <a:bodyPr/>
        <a:lstStyle/>
        <a:p>
          <a:endParaRPr lang="en-NZ"/>
        </a:p>
      </dgm:t>
    </dgm:pt>
    <dgm:pt modelId="{ECB28828-7A4C-41B6-B35A-BFDB3DA5FEF3}" type="pres">
      <dgm:prSet presAssocID="{C77A17C4-7A35-46BD-9C8B-F4E11D7CBAF6}" presName="Name0" presStyleCnt="0">
        <dgm:presLayoutVars>
          <dgm:dir/>
          <dgm:animLvl val="lvl"/>
          <dgm:resizeHandles val="exact"/>
        </dgm:presLayoutVars>
      </dgm:prSet>
      <dgm:spPr/>
    </dgm:pt>
    <dgm:pt modelId="{936216A3-43DD-422C-B28E-62E8261739E2}" type="pres">
      <dgm:prSet presAssocID="{FAA15861-D44D-4D74-A786-06D4C0899806}" presName="parTxOnly" presStyleLbl="node1" presStyleIdx="0" presStyleCnt="6">
        <dgm:presLayoutVars>
          <dgm:chMax val="0"/>
          <dgm:chPref val="0"/>
          <dgm:bulletEnabled val="1"/>
        </dgm:presLayoutVars>
      </dgm:prSet>
      <dgm:spPr/>
    </dgm:pt>
    <dgm:pt modelId="{83442BDB-3786-445F-96AA-1DD62EF4F0E4}" type="pres">
      <dgm:prSet presAssocID="{122F89C7-5D9C-4EEE-B20D-425757D044FA}" presName="parTxOnlySpace" presStyleCnt="0"/>
      <dgm:spPr/>
    </dgm:pt>
    <dgm:pt modelId="{5B3EAC47-55C3-47AB-8E3B-7309BACA7785}" type="pres">
      <dgm:prSet presAssocID="{2F9E87E3-70E5-4D50-A43B-A2638445BF73}" presName="parTxOnly" presStyleLbl="node1" presStyleIdx="1" presStyleCnt="6" custScaleX="118228" custLinFactNeighborX="12335">
        <dgm:presLayoutVars>
          <dgm:chMax val="0"/>
          <dgm:chPref val="0"/>
          <dgm:bulletEnabled val="1"/>
        </dgm:presLayoutVars>
      </dgm:prSet>
      <dgm:spPr/>
    </dgm:pt>
    <dgm:pt modelId="{E19DCBC9-E643-465E-B97E-B1AD57A90681}" type="pres">
      <dgm:prSet presAssocID="{4FE4111E-0E14-4D61-8BE1-58D53CCD06F1}" presName="parTxOnlySpace" presStyleCnt="0"/>
      <dgm:spPr/>
    </dgm:pt>
    <dgm:pt modelId="{FDEA8803-0AEB-4655-85A4-1195113E16B8}" type="pres">
      <dgm:prSet presAssocID="{D3A97297-6AA6-4847-A6DA-48AD475FC9CB}" presName="parTxOnly" presStyleLbl="node1" presStyleIdx="2" presStyleCnt="6" custScaleX="110872">
        <dgm:presLayoutVars>
          <dgm:chMax val="0"/>
          <dgm:chPref val="0"/>
          <dgm:bulletEnabled val="1"/>
        </dgm:presLayoutVars>
      </dgm:prSet>
      <dgm:spPr/>
    </dgm:pt>
    <dgm:pt modelId="{4D4AE44D-B676-416F-80C5-FACDFF433303}" type="pres">
      <dgm:prSet presAssocID="{A11B1A5F-D92E-4C6E-9BB7-E8B66B75D500}" presName="parTxOnlySpace" presStyleCnt="0"/>
      <dgm:spPr/>
    </dgm:pt>
    <dgm:pt modelId="{CD57E7F2-BF18-45D6-9B3F-C301FF645B93}" type="pres">
      <dgm:prSet presAssocID="{0E476A1F-50F3-4A59-B3A7-A25260969B77}" presName="parTxOnly" presStyleLbl="node1" presStyleIdx="3" presStyleCnt="6" custScaleX="118634">
        <dgm:presLayoutVars>
          <dgm:chMax val="0"/>
          <dgm:chPref val="0"/>
          <dgm:bulletEnabled val="1"/>
        </dgm:presLayoutVars>
      </dgm:prSet>
      <dgm:spPr/>
    </dgm:pt>
    <dgm:pt modelId="{01C5B6EB-B9DA-483B-897C-0E574FF839E2}" type="pres">
      <dgm:prSet presAssocID="{798D56E3-68C8-4C5E-A1D5-EDF16541449F}" presName="parTxOnlySpace" presStyleCnt="0"/>
      <dgm:spPr/>
    </dgm:pt>
    <dgm:pt modelId="{3BEE2F35-0C6D-4A2A-AD8C-BB0E120BF6F9}" type="pres">
      <dgm:prSet presAssocID="{65457AC1-F59D-4929-8273-50A32633B9A6}" presName="parTxOnly" presStyleLbl="node1" presStyleIdx="4" presStyleCnt="6">
        <dgm:presLayoutVars>
          <dgm:chMax val="0"/>
          <dgm:chPref val="0"/>
          <dgm:bulletEnabled val="1"/>
        </dgm:presLayoutVars>
      </dgm:prSet>
      <dgm:spPr/>
    </dgm:pt>
    <dgm:pt modelId="{BB3DCCD9-C184-4233-8105-F26749086014}" type="pres">
      <dgm:prSet presAssocID="{3A35DB79-4F2C-4D97-9276-5563D281B41F}" presName="parTxOnlySpace" presStyleCnt="0"/>
      <dgm:spPr/>
    </dgm:pt>
    <dgm:pt modelId="{0FC013EE-55C0-48D3-AEF6-1BE3BD1453A8}" type="pres">
      <dgm:prSet presAssocID="{82611D26-1A77-48B1-9EF4-3FF0133B9450}" presName="parTxOnly" presStyleLbl="node1" presStyleIdx="5" presStyleCnt="6">
        <dgm:presLayoutVars>
          <dgm:chMax val="0"/>
          <dgm:chPref val="0"/>
          <dgm:bulletEnabled val="1"/>
        </dgm:presLayoutVars>
      </dgm:prSet>
      <dgm:spPr/>
    </dgm:pt>
  </dgm:ptLst>
  <dgm:cxnLst>
    <dgm:cxn modelId="{7CBB7207-1FDD-4157-9EF5-D365B1D00D33}" srcId="{C77A17C4-7A35-46BD-9C8B-F4E11D7CBAF6}" destId="{D3A97297-6AA6-4847-A6DA-48AD475FC9CB}" srcOrd="2" destOrd="0" parTransId="{43188E5A-C848-4117-A1A7-26FEF42DE03F}" sibTransId="{A11B1A5F-D92E-4C6E-9BB7-E8B66B75D500}"/>
    <dgm:cxn modelId="{21414316-0219-4532-BBDB-840BFD117EC2}" type="presOf" srcId="{82611D26-1A77-48B1-9EF4-3FF0133B9450}" destId="{0FC013EE-55C0-48D3-AEF6-1BE3BD1453A8}" srcOrd="0" destOrd="0" presId="urn:microsoft.com/office/officeart/2005/8/layout/chevron1"/>
    <dgm:cxn modelId="{3C762A21-79B3-4777-B67B-5B4665CE8C63}" srcId="{C77A17C4-7A35-46BD-9C8B-F4E11D7CBAF6}" destId="{2F9E87E3-70E5-4D50-A43B-A2638445BF73}" srcOrd="1" destOrd="0" parTransId="{207DE886-D773-4F66-B469-48F829A12F3A}" sibTransId="{4FE4111E-0E14-4D61-8BE1-58D53CCD06F1}"/>
    <dgm:cxn modelId="{5D5E2828-3246-40A1-9F80-81112E2D9CF6}" srcId="{C77A17C4-7A35-46BD-9C8B-F4E11D7CBAF6}" destId="{0E476A1F-50F3-4A59-B3A7-A25260969B77}" srcOrd="3" destOrd="0" parTransId="{19437367-C5CF-49D2-9C41-195880A2EBCC}" sibTransId="{798D56E3-68C8-4C5E-A1D5-EDF16541449F}"/>
    <dgm:cxn modelId="{68A11D31-1F2B-42B7-932B-C03D9D516275}" type="presOf" srcId="{FAA15861-D44D-4D74-A786-06D4C0899806}" destId="{936216A3-43DD-422C-B28E-62E8261739E2}" srcOrd="0" destOrd="0" presId="urn:microsoft.com/office/officeart/2005/8/layout/chevron1"/>
    <dgm:cxn modelId="{B598B55D-BA51-4797-A70F-E8F4BB511036}" srcId="{C77A17C4-7A35-46BD-9C8B-F4E11D7CBAF6}" destId="{FAA15861-D44D-4D74-A786-06D4C0899806}" srcOrd="0" destOrd="0" parTransId="{93CA1106-771B-4907-A200-6E2168A6B0C2}" sibTransId="{122F89C7-5D9C-4EEE-B20D-425757D044FA}"/>
    <dgm:cxn modelId="{FFEB914C-7832-4EDA-B222-933A272A8E34}" type="presOf" srcId="{0E476A1F-50F3-4A59-B3A7-A25260969B77}" destId="{CD57E7F2-BF18-45D6-9B3F-C301FF645B93}" srcOrd="0" destOrd="0" presId="urn:microsoft.com/office/officeart/2005/8/layout/chevron1"/>
    <dgm:cxn modelId="{9E2CE773-4CF6-4628-B069-3F13B66B3E88}" type="presOf" srcId="{2F9E87E3-70E5-4D50-A43B-A2638445BF73}" destId="{5B3EAC47-55C3-47AB-8E3B-7309BACA7785}" srcOrd="0" destOrd="0" presId="urn:microsoft.com/office/officeart/2005/8/layout/chevron1"/>
    <dgm:cxn modelId="{4F61F6AA-C63D-45F7-862C-48CE3709031D}" type="presOf" srcId="{D3A97297-6AA6-4847-A6DA-48AD475FC9CB}" destId="{FDEA8803-0AEB-4655-85A4-1195113E16B8}" srcOrd="0" destOrd="0" presId="urn:microsoft.com/office/officeart/2005/8/layout/chevron1"/>
    <dgm:cxn modelId="{122314BB-FF48-4A4B-8757-44E5AA2FBFC3}" srcId="{C77A17C4-7A35-46BD-9C8B-F4E11D7CBAF6}" destId="{65457AC1-F59D-4929-8273-50A32633B9A6}" srcOrd="4" destOrd="0" parTransId="{5D3CCF24-9E3E-4B69-A2DB-2DAC96C3EE4A}" sibTransId="{3A35DB79-4F2C-4D97-9276-5563D281B41F}"/>
    <dgm:cxn modelId="{793BD4BC-3205-4AF3-9153-E444798DDF15}" srcId="{C77A17C4-7A35-46BD-9C8B-F4E11D7CBAF6}" destId="{82611D26-1A77-48B1-9EF4-3FF0133B9450}" srcOrd="5" destOrd="0" parTransId="{E479E7FC-CB6A-4F64-BFE4-ABFE4180471E}" sibTransId="{C287669E-A9FB-40E6-92AD-B08D69334DFA}"/>
    <dgm:cxn modelId="{ABB838DA-0BE2-4C99-8BBB-9265D410754D}" type="presOf" srcId="{C77A17C4-7A35-46BD-9C8B-F4E11D7CBAF6}" destId="{ECB28828-7A4C-41B6-B35A-BFDB3DA5FEF3}" srcOrd="0" destOrd="0" presId="urn:microsoft.com/office/officeart/2005/8/layout/chevron1"/>
    <dgm:cxn modelId="{97D0F1E4-FC58-4A39-9E90-3E3FEFA424E3}" type="presOf" srcId="{65457AC1-F59D-4929-8273-50A32633B9A6}" destId="{3BEE2F35-0C6D-4A2A-AD8C-BB0E120BF6F9}" srcOrd="0" destOrd="0" presId="urn:microsoft.com/office/officeart/2005/8/layout/chevron1"/>
    <dgm:cxn modelId="{ED63B7E8-EF4F-4795-ABBF-6ABA1FDAA8F1}" type="presParOf" srcId="{ECB28828-7A4C-41B6-B35A-BFDB3DA5FEF3}" destId="{936216A3-43DD-422C-B28E-62E8261739E2}" srcOrd="0" destOrd="0" presId="urn:microsoft.com/office/officeart/2005/8/layout/chevron1"/>
    <dgm:cxn modelId="{15866CC1-5858-4E32-BD13-4CCF9D990B33}" type="presParOf" srcId="{ECB28828-7A4C-41B6-B35A-BFDB3DA5FEF3}" destId="{83442BDB-3786-445F-96AA-1DD62EF4F0E4}" srcOrd="1" destOrd="0" presId="urn:microsoft.com/office/officeart/2005/8/layout/chevron1"/>
    <dgm:cxn modelId="{5ED3BB2B-D698-4A44-B14B-627D77C96698}" type="presParOf" srcId="{ECB28828-7A4C-41B6-B35A-BFDB3DA5FEF3}" destId="{5B3EAC47-55C3-47AB-8E3B-7309BACA7785}" srcOrd="2" destOrd="0" presId="urn:microsoft.com/office/officeart/2005/8/layout/chevron1"/>
    <dgm:cxn modelId="{514D4CDD-F421-45BC-A738-46E952B75CC0}" type="presParOf" srcId="{ECB28828-7A4C-41B6-B35A-BFDB3DA5FEF3}" destId="{E19DCBC9-E643-465E-B97E-B1AD57A90681}" srcOrd="3" destOrd="0" presId="urn:microsoft.com/office/officeart/2005/8/layout/chevron1"/>
    <dgm:cxn modelId="{7B3C906E-C062-438A-BB9C-AA5854AF9576}" type="presParOf" srcId="{ECB28828-7A4C-41B6-B35A-BFDB3DA5FEF3}" destId="{FDEA8803-0AEB-4655-85A4-1195113E16B8}" srcOrd="4" destOrd="0" presId="urn:microsoft.com/office/officeart/2005/8/layout/chevron1"/>
    <dgm:cxn modelId="{9CD34CA8-1B46-4418-9248-38A87E73F047}" type="presParOf" srcId="{ECB28828-7A4C-41B6-B35A-BFDB3DA5FEF3}" destId="{4D4AE44D-B676-416F-80C5-FACDFF433303}" srcOrd="5" destOrd="0" presId="urn:microsoft.com/office/officeart/2005/8/layout/chevron1"/>
    <dgm:cxn modelId="{991DDFEB-04FF-4698-904E-8A918D7496E8}" type="presParOf" srcId="{ECB28828-7A4C-41B6-B35A-BFDB3DA5FEF3}" destId="{CD57E7F2-BF18-45D6-9B3F-C301FF645B93}" srcOrd="6" destOrd="0" presId="urn:microsoft.com/office/officeart/2005/8/layout/chevron1"/>
    <dgm:cxn modelId="{590D6094-5D01-41D1-A8F7-4F2FB7C5C8F0}" type="presParOf" srcId="{ECB28828-7A4C-41B6-B35A-BFDB3DA5FEF3}" destId="{01C5B6EB-B9DA-483B-897C-0E574FF839E2}" srcOrd="7" destOrd="0" presId="urn:microsoft.com/office/officeart/2005/8/layout/chevron1"/>
    <dgm:cxn modelId="{9C6C7531-3017-4BC4-A472-81C2A840A935}" type="presParOf" srcId="{ECB28828-7A4C-41B6-B35A-BFDB3DA5FEF3}" destId="{3BEE2F35-0C6D-4A2A-AD8C-BB0E120BF6F9}" srcOrd="8" destOrd="0" presId="urn:microsoft.com/office/officeart/2005/8/layout/chevron1"/>
    <dgm:cxn modelId="{C9C9DB7D-9834-45BE-AE7B-A2389B515D61}" type="presParOf" srcId="{ECB28828-7A4C-41B6-B35A-BFDB3DA5FEF3}" destId="{BB3DCCD9-C184-4233-8105-F26749086014}" srcOrd="9" destOrd="0" presId="urn:microsoft.com/office/officeart/2005/8/layout/chevron1"/>
    <dgm:cxn modelId="{1EB17B1F-B3C9-448A-9574-B517C8AF2CA6}" type="presParOf" srcId="{ECB28828-7A4C-41B6-B35A-BFDB3DA5FEF3}" destId="{0FC013EE-55C0-48D3-AEF6-1BE3BD1453A8}" srcOrd="10"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A17C4-7A35-46BD-9C8B-F4E11D7CBAF6}"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NZ"/>
        </a:p>
      </dgm:t>
    </dgm:pt>
    <dgm:pt modelId="{FAA15861-D44D-4D74-A786-06D4C0899806}">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Understanding data</a:t>
          </a:r>
        </a:p>
      </dgm:t>
    </dgm:pt>
    <dgm:pt modelId="{93CA1106-771B-4907-A200-6E2168A6B0C2}" type="par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122F89C7-5D9C-4EEE-B20D-425757D044FA}" type="sibTrans" cxnId="{B598B55D-BA51-4797-A70F-E8F4BB511036}">
      <dgm:prSet/>
      <dgm:spPr/>
      <dgm:t>
        <a:bodyPr/>
        <a:lstStyle/>
        <a:p>
          <a:endParaRPr lang="en-NZ" sz="1100">
            <a:latin typeface="Arial" panose="020B0604020202020204" pitchFamily="34" charset="0"/>
            <a:cs typeface="Arial" panose="020B0604020202020204" pitchFamily="34" charset="0"/>
          </a:endParaRPr>
        </a:p>
      </dgm:t>
    </dgm:pt>
    <dgm:pt modelId="{2F9E87E3-70E5-4D50-A43B-A2638445BF73}">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Cleaning data</a:t>
          </a:r>
        </a:p>
      </dgm:t>
    </dgm:pt>
    <dgm:pt modelId="{207DE886-D773-4F66-B469-48F829A12F3A}" type="par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4FE4111E-0E14-4D61-8BE1-58D53CCD06F1}" type="sibTrans" cxnId="{3C762A21-79B3-4777-B67B-5B4665CE8C63}">
      <dgm:prSet/>
      <dgm:spPr/>
      <dgm:t>
        <a:bodyPr/>
        <a:lstStyle/>
        <a:p>
          <a:endParaRPr lang="en-NZ" sz="1100">
            <a:latin typeface="Arial" panose="020B0604020202020204" pitchFamily="34" charset="0"/>
            <a:cs typeface="Arial" panose="020B0604020202020204" pitchFamily="34" charset="0"/>
          </a:endParaRPr>
        </a:p>
      </dgm:t>
    </dgm:pt>
    <dgm:pt modelId="{0E476A1F-50F3-4A59-B3A7-A25260969B77}">
      <dgm:prSet phldrT="[Text]" phldr="0" custT="1"/>
      <dgm:spPr>
        <a:solidFill>
          <a:srgbClr val="00194C"/>
        </a:solidFill>
      </dgm:spPr>
      <dgm:t>
        <a:bodyPr/>
        <a:lstStyle/>
        <a:p>
          <a:r>
            <a:rPr lang="en-NZ" sz="1100" dirty="0">
              <a:latin typeface="Arial" panose="020B0604020202020204" pitchFamily="34" charset="0"/>
              <a:cs typeface="Arial" panose="020B0604020202020204" pitchFamily="34" charset="0"/>
            </a:rPr>
            <a:t>Conducting a descriptive analysis</a:t>
          </a:r>
        </a:p>
      </dgm:t>
    </dgm:pt>
    <dgm:pt modelId="{19437367-C5CF-49D2-9C41-195880A2EBCC}" type="par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798D56E3-68C8-4C5E-A1D5-EDF16541449F}" type="sibTrans" cxnId="{5D5E2828-3246-40A1-9F80-81112E2D9CF6}">
      <dgm:prSet/>
      <dgm:spPr/>
      <dgm:t>
        <a:bodyPr/>
        <a:lstStyle/>
        <a:p>
          <a:endParaRPr lang="en-NZ" sz="1100">
            <a:latin typeface="Arial" panose="020B0604020202020204" pitchFamily="34" charset="0"/>
            <a:cs typeface="Arial" panose="020B0604020202020204" pitchFamily="34" charset="0"/>
          </a:endParaRPr>
        </a:p>
      </dgm:t>
    </dgm:pt>
    <dgm:pt modelId="{7538E6F3-7EEE-4639-AFD3-C49D31BD12F5}">
      <dgm:prSet custT="1"/>
      <dgm:spPr>
        <a:solidFill>
          <a:srgbClr val="00194C"/>
        </a:solidFill>
      </dgm:spPr>
      <dgm:t>
        <a:bodyPr/>
        <a:lstStyle/>
        <a:p>
          <a:r>
            <a:rPr lang="en-NZ" sz="1100" dirty="0">
              <a:latin typeface="Arial" panose="020B0604020202020204" pitchFamily="34" charset="0"/>
              <a:cs typeface="Arial" panose="020B0604020202020204" pitchFamily="34" charset="0"/>
            </a:rPr>
            <a:t>Developing insights</a:t>
          </a:r>
        </a:p>
      </dgm:t>
    </dgm:pt>
    <dgm:pt modelId="{9E46D33D-C03B-4A99-81FA-12B740724659}" type="parTrans" cxnId="{1C2B6DB3-32E3-4927-9966-4AA2250BD125}">
      <dgm:prSet/>
      <dgm:spPr/>
      <dgm:t>
        <a:bodyPr/>
        <a:lstStyle/>
        <a:p>
          <a:endParaRPr lang="en-NZ" sz="1100">
            <a:latin typeface="Arial" panose="020B0604020202020204" pitchFamily="34" charset="0"/>
            <a:cs typeface="Arial" panose="020B0604020202020204" pitchFamily="34" charset="0"/>
          </a:endParaRPr>
        </a:p>
      </dgm:t>
    </dgm:pt>
    <dgm:pt modelId="{97A3C24D-08FF-4B56-B8FE-7A0D22ECADD3}" type="sibTrans" cxnId="{1C2B6DB3-32E3-4927-9966-4AA2250BD125}">
      <dgm:prSet/>
      <dgm:spPr/>
      <dgm:t>
        <a:bodyPr/>
        <a:lstStyle/>
        <a:p>
          <a:endParaRPr lang="en-NZ" sz="1100">
            <a:latin typeface="Arial" panose="020B0604020202020204" pitchFamily="34" charset="0"/>
            <a:cs typeface="Arial" panose="020B0604020202020204" pitchFamily="34" charset="0"/>
          </a:endParaRPr>
        </a:p>
      </dgm:t>
    </dgm:pt>
    <dgm:pt modelId="{82611D26-1A77-48B1-9EF4-3FF0133B9450}">
      <dgm:prSet custT="1"/>
      <dgm:spPr>
        <a:solidFill>
          <a:srgbClr val="00194C"/>
        </a:solidFill>
      </dgm:spPr>
      <dgm:t>
        <a:bodyPr/>
        <a:lstStyle/>
        <a:p>
          <a:r>
            <a:rPr lang="en-NZ" sz="1100" dirty="0">
              <a:latin typeface="Arial" panose="020B0604020202020204" pitchFamily="34" charset="0"/>
              <a:cs typeface="Arial" panose="020B0604020202020204" pitchFamily="34" charset="0"/>
            </a:rPr>
            <a:t>Data visualisations</a:t>
          </a:r>
        </a:p>
      </dgm:t>
    </dgm:pt>
    <dgm:pt modelId="{E479E7FC-CB6A-4F64-BFE4-ABFE4180471E}" type="par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C287669E-A9FB-40E6-92AD-B08D69334DFA}" type="sibTrans" cxnId="{793BD4BC-3205-4AF3-9153-E444798DDF15}">
      <dgm:prSet/>
      <dgm:spPr/>
      <dgm:t>
        <a:bodyPr/>
        <a:lstStyle/>
        <a:p>
          <a:endParaRPr lang="en-NZ" sz="1100">
            <a:latin typeface="Arial" panose="020B0604020202020204" pitchFamily="34" charset="0"/>
            <a:cs typeface="Arial" panose="020B0604020202020204" pitchFamily="34" charset="0"/>
          </a:endParaRPr>
        </a:p>
      </dgm:t>
    </dgm:pt>
    <dgm:pt modelId="{D3A97297-6AA6-4847-A6DA-48AD475FC9CB}">
      <dgm:prSet custT="1"/>
      <dgm:spPr>
        <a:solidFill>
          <a:srgbClr val="00194C"/>
        </a:solidFill>
      </dgm:spPr>
      <dgm:t>
        <a:bodyPr/>
        <a:lstStyle/>
        <a:p>
          <a:r>
            <a:rPr lang="en-NZ" sz="1100" dirty="0">
              <a:latin typeface="Arial" panose="020B0604020202020204" pitchFamily="34" charset="0"/>
              <a:cs typeface="Arial" panose="020B0604020202020204" pitchFamily="34" charset="0"/>
            </a:rPr>
            <a:t>Grouping and summarising data</a:t>
          </a:r>
        </a:p>
      </dgm:t>
    </dgm:pt>
    <dgm:pt modelId="{43188E5A-C848-4117-A1A7-26FEF42DE03F}" type="par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A11B1A5F-D92E-4C6E-9BB7-E8B66B75D500}" type="sibTrans" cxnId="{7CBB7207-1FDD-4157-9EF5-D365B1D00D33}">
      <dgm:prSet/>
      <dgm:spPr/>
      <dgm:t>
        <a:bodyPr/>
        <a:lstStyle/>
        <a:p>
          <a:endParaRPr lang="en-US" sz="1100">
            <a:latin typeface="Arial" panose="020B0604020202020204" pitchFamily="34" charset="0"/>
            <a:cs typeface="Arial" panose="020B0604020202020204" pitchFamily="34" charset="0"/>
          </a:endParaRPr>
        </a:p>
      </dgm:t>
    </dgm:pt>
    <dgm:pt modelId="{ECB28828-7A4C-41B6-B35A-BFDB3DA5FEF3}" type="pres">
      <dgm:prSet presAssocID="{C77A17C4-7A35-46BD-9C8B-F4E11D7CBAF6}" presName="Name0" presStyleCnt="0">
        <dgm:presLayoutVars>
          <dgm:dir/>
          <dgm:animLvl val="lvl"/>
          <dgm:resizeHandles val="exact"/>
        </dgm:presLayoutVars>
      </dgm:prSet>
      <dgm:spPr/>
    </dgm:pt>
    <dgm:pt modelId="{936216A3-43DD-422C-B28E-62E8261739E2}" type="pres">
      <dgm:prSet presAssocID="{FAA15861-D44D-4D74-A786-06D4C0899806}" presName="parTxOnly" presStyleLbl="node1" presStyleIdx="0" presStyleCnt="6" custScaleX="119686">
        <dgm:presLayoutVars>
          <dgm:chMax val="0"/>
          <dgm:chPref val="0"/>
          <dgm:bulletEnabled val="1"/>
        </dgm:presLayoutVars>
      </dgm:prSet>
      <dgm:spPr/>
    </dgm:pt>
    <dgm:pt modelId="{83442BDB-3786-445F-96AA-1DD62EF4F0E4}" type="pres">
      <dgm:prSet presAssocID="{122F89C7-5D9C-4EEE-B20D-425757D044FA}" presName="parTxOnlySpace" presStyleCnt="0"/>
      <dgm:spPr/>
    </dgm:pt>
    <dgm:pt modelId="{5B3EAC47-55C3-47AB-8E3B-7309BACA7785}" type="pres">
      <dgm:prSet presAssocID="{2F9E87E3-70E5-4D50-A43B-A2638445BF73}" presName="parTxOnly" presStyleLbl="node1" presStyleIdx="1" presStyleCnt="6" custScaleX="118228">
        <dgm:presLayoutVars>
          <dgm:chMax val="0"/>
          <dgm:chPref val="0"/>
          <dgm:bulletEnabled val="1"/>
        </dgm:presLayoutVars>
      </dgm:prSet>
      <dgm:spPr/>
    </dgm:pt>
    <dgm:pt modelId="{E19DCBC9-E643-465E-B97E-B1AD57A90681}" type="pres">
      <dgm:prSet presAssocID="{4FE4111E-0E14-4D61-8BE1-58D53CCD06F1}" presName="parTxOnlySpace" presStyleCnt="0"/>
      <dgm:spPr/>
    </dgm:pt>
    <dgm:pt modelId="{FDEA8803-0AEB-4655-85A4-1195113E16B8}" type="pres">
      <dgm:prSet presAssocID="{D3A97297-6AA6-4847-A6DA-48AD475FC9CB}" presName="parTxOnly" presStyleLbl="node1" presStyleIdx="2" presStyleCnt="6" custScaleX="110872">
        <dgm:presLayoutVars>
          <dgm:chMax val="0"/>
          <dgm:chPref val="0"/>
          <dgm:bulletEnabled val="1"/>
        </dgm:presLayoutVars>
      </dgm:prSet>
      <dgm:spPr/>
    </dgm:pt>
    <dgm:pt modelId="{4D4AE44D-B676-416F-80C5-FACDFF433303}" type="pres">
      <dgm:prSet presAssocID="{A11B1A5F-D92E-4C6E-9BB7-E8B66B75D500}" presName="parTxOnlySpace" presStyleCnt="0"/>
      <dgm:spPr/>
    </dgm:pt>
    <dgm:pt modelId="{CD57E7F2-BF18-45D6-9B3F-C301FF645B93}" type="pres">
      <dgm:prSet presAssocID="{0E476A1F-50F3-4A59-B3A7-A25260969B77}" presName="parTxOnly" presStyleLbl="node1" presStyleIdx="3" presStyleCnt="6" custScaleX="129332">
        <dgm:presLayoutVars>
          <dgm:chMax val="0"/>
          <dgm:chPref val="0"/>
          <dgm:bulletEnabled val="1"/>
        </dgm:presLayoutVars>
      </dgm:prSet>
      <dgm:spPr/>
    </dgm:pt>
    <dgm:pt modelId="{01C5B6EB-B9DA-483B-897C-0E574FF839E2}" type="pres">
      <dgm:prSet presAssocID="{798D56E3-68C8-4C5E-A1D5-EDF16541449F}" presName="parTxOnlySpace" presStyleCnt="0"/>
      <dgm:spPr/>
    </dgm:pt>
    <dgm:pt modelId="{F44792E8-442F-4589-B194-96C24B027268}" type="pres">
      <dgm:prSet presAssocID="{7538E6F3-7EEE-4639-AFD3-C49D31BD12F5}" presName="parTxOnly" presStyleLbl="node1" presStyleIdx="4" presStyleCnt="6" custScaleX="111350">
        <dgm:presLayoutVars>
          <dgm:chMax val="0"/>
          <dgm:chPref val="0"/>
          <dgm:bulletEnabled val="1"/>
        </dgm:presLayoutVars>
      </dgm:prSet>
      <dgm:spPr/>
    </dgm:pt>
    <dgm:pt modelId="{1F32060A-56E7-46AB-96E8-77148030FF77}" type="pres">
      <dgm:prSet presAssocID="{97A3C24D-08FF-4B56-B8FE-7A0D22ECADD3}" presName="parTxOnlySpace" presStyleCnt="0"/>
      <dgm:spPr/>
    </dgm:pt>
    <dgm:pt modelId="{0FC013EE-55C0-48D3-AEF6-1BE3BD1453A8}" type="pres">
      <dgm:prSet presAssocID="{82611D26-1A77-48B1-9EF4-3FF0133B9450}" presName="parTxOnly" presStyleLbl="node1" presStyleIdx="5" presStyleCnt="6" custScaleX="119927">
        <dgm:presLayoutVars>
          <dgm:chMax val="0"/>
          <dgm:chPref val="0"/>
          <dgm:bulletEnabled val="1"/>
        </dgm:presLayoutVars>
      </dgm:prSet>
      <dgm:spPr/>
    </dgm:pt>
  </dgm:ptLst>
  <dgm:cxnLst>
    <dgm:cxn modelId="{7CBB7207-1FDD-4157-9EF5-D365B1D00D33}" srcId="{C77A17C4-7A35-46BD-9C8B-F4E11D7CBAF6}" destId="{D3A97297-6AA6-4847-A6DA-48AD475FC9CB}" srcOrd="2" destOrd="0" parTransId="{43188E5A-C848-4117-A1A7-26FEF42DE03F}" sibTransId="{A11B1A5F-D92E-4C6E-9BB7-E8B66B75D500}"/>
    <dgm:cxn modelId="{21414316-0219-4532-BBDB-840BFD117EC2}" type="presOf" srcId="{82611D26-1A77-48B1-9EF4-3FF0133B9450}" destId="{0FC013EE-55C0-48D3-AEF6-1BE3BD1453A8}" srcOrd="0" destOrd="0" presId="urn:microsoft.com/office/officeart/2005/8/layout/chevron1"/>
    <dgm:cxn modelId="{3C762A21-79B3-4777-B67B-5B4665CE8C63}" srcId="{C77A17C4-7A35-46BD-9C8B-F4E11D7CBAF6}" destId="{2F9E87E3-70E5-4D50-A43B-A2638445BF73}" srcOrd="1" destOrd="0" parTransId="{207DE886-D773-4F66-B469-48F829A12F3A}" sibTransId="{4FE4111E-0E14-4D61-8BE1-58D53CCD06F1}"/>
    <dgm:cxn modelId="{5D5E2828-3246-40A1-9F80-81112E2D9CF6}" srcId="{C77A17C4-7A35-46BD-9C8B-F4E11D7CBAF6}" destId="{0E476A1F-50F3-4A59-B3A7-A25260969B77}" srcOrd="3" destOrd="0" parTransId="{19437367-C5CF-49D2-9C41-195880A2EBCC}" sibTransId="{798D56E3-68C8-4C5E-A1D5-EDF16541449F}"/>
    <dgm:cxn modelId="{68A11D31-1F2B-42B7-932B-C03D9D516275}" type="presOf" srcId="{FAA15861-D44D-4D74-A786-06D4C0899806}" destId="{936216A3-43DD-422C-B28E-62E8261739E2}" srcOrd="0" destOrd="0" presId="urn:microsoft.com/office/officeart/2005/8/layout/chevron1"/>
    <dgm:cxn modelId="{B598B55D-BA51-4797-A70F-E8F4BB511036}" srcId="{C77A17C4-7A35-46BD-9C8B-F4E11D7CBAF6}" destId="{FAA15861-D44D-4D74-A786-06D4C0899806}" srcOrd="0" destOrd="0" parTransId="{93CA1106-771B-4907-A200-6E2168A6B0C2}" sibTransId="{122F89C7-5D9C-4EEE-B20D-425757D044FA}"/>
    <dgm:cxn modelId="{FFEB914C-7832-4EDA-B222-933A272A8E34}" type="presOf" srcId="{0E476A1F-50F3-4A59-B3A7-A25260969B77}" destId="{CD57E7F2-BF18-45D6-9B3F-C301FF645B93}" srcOrd="0" destOrd="0" presId="urn:microsoft.com/office/officeart/2005/8/layout/chevron1"/>
    <dgm:cxn modelId="{9E2CE773-4CF6-4628-B069-3F13B66B3E88}" type="presOf" srcId="{2F9E87E3-70E5-4D50-A43B-A2638445BF73}" destId="{5B3EAC47-55C3-47AB-8E3B-7309BACA7785}" srcOrd="0" destOrd="0" presId="urn:microsoft.com/office/officeart/2005/8/layout/chevron1"/>
    <dgm:cxn modelId="{4F61F6AA-C63D-45F7-862C-48CE3709031D}" type="presOf" srcId="{D3A97297-6AA6-4847-A6DA-48AD475FC9CB}" destId="{FDEA8803-0AEB-4655-85A4-1195113E16B8}" srcOrd="0" destOrd="0" presId="urn:microsoft.com/office/officeart/2005/8/layout/chevron1"/>
    <dgm:cxn modelId="{1C2B6DB3-32E3-4927-9966-4AA2250BD125}" srcId="{C77A17C4-7A35-46BD-9C8B-F4E11D7CBAF6}" destId="{7538E6F3-7EEE-4639-AFD3-C49D31BD12F5}" srcOrd="4" destOrd="0" parTransId="{9E46D33D-C03B-4A99-81FA-12B740724659}" sibTransId="{97A3C24D-08FF-4B56-B8FE-7A0D22ECADD3}"/>
    <dgm:cxn modelId="{793BD4BC-3205-4AF3-9153-E444798DDF15}" srcId="{C77A17C4-7A35-46BD-9C8B-F4E11D7CBAF6}" destId="{82611D26-1A77-48B1-9EF4-3FF0133B9450}" srcOrd="5" destOrd="0" parTransId="{E479E7FC-CB6A-4F64-BFE4-ABFE4180471E}" sibTransId="{C287669E-A9FB-40E6-92AD-B08D69334DFA}"/>
    <dgm:cxn modelId="{C69F03C0-E215-482D-8643-7FB3EE30B099}" type="presOf" srcId="{7538E6F3-7EEE-4639-AFD3-C49D31BD12F5}" destId="{F44792E8-442F-4589-B194-96C24B027268}" srcOrd="0" destOrd="0" presId="urn:microsoft.com/office/officeart/2005/8/layout/chevron1"/>
    <dgm:cxn modelId="{ABB838DA-0BE2-4C99-8BBB-9265D410754D}" type="presOf" srcId="{C77A17C4-7A35-46BD-9C8B-F4E11D7CBAF6}" destId="{ECB28828-7A4C-41B6-B35A-BFDB3DA5FEF3}" srcOrd="0" destOrd="0" presId="urn:microsoft.com/office/officeart/2005/8/layout/chevron1"/>
    <dgm:cxn modelId="{ED63B7E8-EF4F-4795-ABBF-6ABA1FDAA8F1}" type="presParOf" srcId="{ECB28828-7A4C-41B6-B35A-BFDB3DA5FEF3}" destId="{936216A3-43DD-422C-B28E-62E8261739E2}" srcOrd="0" destOrd="0" presId="urn:microsoft.com/office/officeart/2005/8/layout/chevron1"/>
    <dgm:cxn modelId="{15866CC1-5858-4E32-BD13-4CCF9D990B33}" type="presParOf" srcId="{ECB28828-7A4C-41B6-B35A-BFDB3DA5FEF3}" destId="{83442BDB-3786-445F-96AA-1DD62EF4F0E4}" srcOrd="1" destOrd="0" presId="urn:microsoft.com/office/officeart/2005/8/layout/chevron1"/>
    <dgm:cxn modelId="{5ED3BB2B-D698-4A44-B14B-627D77C96698}" type="presParOf" srcId="{ECB28828-7A4C-41B6-B35A-BFDB3DA5FEF3}" destId="{5B3EAC47-55C3-47AB-8E3B-7309BACA7785}" srcOrd="2" destOrd="0" presId="urn:microsoft.com/office/officeart/2005/8/layout/chevron1"/>
    <dgm:cxn modelId="{514D4CDD-F421-45BC-A738-46E952B75CC0}" type="presParOf" srcId="{ECB28828-7A4C-41B6-B35A-BFDB3DA5FEF3}" destId="{E19DCBC9-E643-465E-B97E-B1AD57A90681}" srcOrd="3" destOrd="0" presId="urn:microsoft.com/office/officeart/2005/8/layout/chevron1"/>
    <dgm:cxn modelId="{7B3C906E-C062-438A-BB9C-AA5854AF9576}" type="presParOf" srcId="{ECB28828-7A4C-41B6-B35A-BFDB3DA5FEF3}" destId="{FDEA8803-0AEB-4655-85A4-1195113E16B8}" srcOrd="4" destOrd="0" presId="urn:microsoft.com/office/officeart/2005/8/layout/chevron1"/>
    <dgm:cxn modelId="{9CD34CA8-1B46-4418-9248-38A87E73F047}" type="presParOf" srcId="{ECB28828-7A4C-41B6-B35A-BFDB3DA5FEF3}" destId="{4D4AE44D-B676-416F-80C5-FACDFF433303}" srcOrd="5" destOrd="0" presId="urn:microsoft.com/office/officeart/2005/8/layout/chevron1"/>
    <dgm:cxn modelId="{991DDFEB-04FF-4698-904E-8A918D7496E8}" type="presParOf" srcId="{ECB28828-7A4C-41B6-B35A-BFDB3DA5FEF3}" destId="{CD57E7F2-BF18-45D6-9B3F-C301FF645B93}" srcOrd="6" destOrd="0" presId="urn:microsoft.com/office/officeart/2005/8/layout/chevron1"/>
    <dgm:cxn modelId="{590D6094-5D01-41D1-A8F7-4F2FB7C5C8F0}" type="presParOf" srcId="{ECB28828-7A4C-41B6-B35A-BFDB3DA5FEF3}" destId="{01C5B6EB-B9DA-483B-897C-0E574FF839E2}" srcOrd="7" destOrd="0" presId="urn:microsoft.com/office/officeart/2005/8/layout/chevron1"/>
    <dgm:cxn modelId="{4373E25A-6FC2-40D6-8E33-3781C6674CF6}" type="presParOf" srcId="{ECB28828-7A4C-41B6-B35A-BFDB3DA5FEF3}" destId="{F44792E8-442F-4589-B194-96C24B027268}" srcOrd="8" destOrd="0" presId="urn:microsoft.com/office/officeart/2005/8/layout/chevron1"/>
    <dgm:cxn modelId="{2F9F4C52-1407-4D32-A45A-16A860CA8BA3}" type="presParOf" srcId="{ECB28828-7A4C-41B6-B35A-BFDB3DA5FEF3}" destId="{1F32060A-56E7-46AB-96E8-77148030FF77}" srcOrd="9" destOrd="0" presId="urn:microsoft.com/office/officeart/2005/8/layout/chevron1"/>
    <dgm:cxn modelId="{1EB17B1F-B3C9-448A-9574-B517C8AF2CA6}" type="presParOf" srcId="{ECB28828-7A4C-41B6-B35A-BFDB3DA5FEF3}" destId="{0FC013EE-55C0-48D3-AEF6-1BE3BD1453A8}" srcOrd="10"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16A3-43DD-422C-B28E-62E8261739E2}">
      <dsp:nvSpPr>
        <dsp:cNvPr id="0" name=""/>
        <dsp:cNvSpPr/>
      </dsp:nvSpPr>
      <dsp:spPr>
        <a:xfrm>
          <a:off x="2003" y="0"/>
          <a:ext cx="1749597"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profiling and integrity</a:t>
          </a:r>
        </a:p>
      </dsp:txBody>
      <dsp:txXfrm>
        <a:off x="321726" y="0"/>
        <a:ext cx="1110152" cy="639445"/>
      </dsp:txXfrm>
    </dsp:sp>
    <dsp:sp modelId="{5B3EAC47-55C3-47AB-8E3B-7309BACA7785}">
      <dsp:nvSpPr>
        <dsp:cNvPr id="0" name=""/>
        <dsp:cNvSpPr/>
      </dsp:nvSpPr>
      <dsp:spPr>
        <a:xfrm>
          <a:off x="1576641" y="0"/>
          <a:ext cx="2068514"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transformation and integration</a:t>
          </a:r>
        </a:p>
      </dsp:txBody>
      <dsp:txXfrm>
        <a:off x="1896364" y="0"/>
        <a:ext cx="1429069" cy="639445"/>
      </dsp:txXfrm>
    </dsp:sp>
    <dsp:sp modelId="{FDEA8803-0AEB-4655-85A4-1195113E16B8}">
      <dsp:nvSpPr>
        <dsp:cNvPr id="0" name=""/>
        <dsp:cNvSpPr/>
      </dsp:nvSpPr>
      <dsp:spPr>
        <a:xfrm>
          <a:off x="3470195" y="0"/>
          <a:ext cx="1939813"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Conducting statistical analyses</a:t>
          </a:r>
        </a:p>
      </dsp:txBody>
      <dsp:txXfrm>
        <a:off x="3789918" y="0"/>
        <a:ext cx="1300368" cy="639445"/>
      </dsp:txXfrm>
    </dsp:sp>
    <dsp:sp modelId="{CD57E7F2-BF18-45D6-9B3F-C301FF645B93}">
      <dsp:nvSpPr>
        <dsp:cNvPr id="0" name=""/>
        <dsp:cNvSpPr/>
      </dsp:nvSpPr>
      <dsp:spPr>
        <a:xfrm>
          <a:off x="5235049" y="0"/>
          <a:ext cx="2075617"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Composition and comparison charts</a:t>
          </a:r>
        </a:p>
      </dsp:txBody>
      <dsp:txXfrm>
        <a:off x="5554772" y="0"/>
        <a:ext cx="1436172" cy="639445"/>
      </dsp:txXfrm>
    </dsp:sp>
    <dsp:sp modelId="{F44792E8-442F-4589-B194-96C24B027268}">
      <dsp:nvSpPr>
        <dsp:cNvPr id="0" name=""/>
        <dsp:cNvSpPr/>
      </dsp:nvSpPr>
      <dsp:spPr>
        <a:xfrm>
          <a:off x="7135707" y="0"/>
          <a:ext cx="1296521"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Spatial analyses</a:t>
          </a:r>
        </a:p>
      </dsp:txBody>
      <dsp:txXfrm>
        <a:off x="7455430" y="0"/>
        <a:ext cx="657076" cy="639445"/>
      </dsp:txXfrm>
    </dsp:sp>
    <dsp:sp modelId="{0FC013EE-55C0-48D3-AEF6-1BE3BD1453A8}">
      <dsp:nvSpPr>
        <dsp:cNvPr id="0" name=""/>
        <dsp:cNvSpPr/>
      </dsp:nvSpPr>
      <dsp:spPr>
        <a:xfrm>
          <a:off x="8257268" y="0"/>
          <a:ext cx="1749597" cy="63944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Temporal visualisations and forecasting</a:t>
          </a:r>
        </a:p>
      </dsp:txBody>
      <dsp:txXfrm>
        <a:off x="8576991" y="0"/>
        <a:ext cx="1110152" cy="639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16A3-43DD-422C-B28E-62E8261739E2}">
      <dsp:nvSpPr>
        <dsp:cNvPr id="0" name=""/>
        <dsp:cNvSpPr/>
      </dsp:nvSpPr>
      <dsp:spPr>
        <a:xfrm>
          <a:off x="1813" y="0"/>
          <a:ext cx="1632662" cy="56578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Sourcing data</a:t>
          </a:r>
        </a:p>
      </dsp:txBody>
      <dsp:txXfrm>
        <a:off x="284706" y="0"/>
        <a:ext cx="1066877" cy="565785"/>
      </dsp:txXfrm>
    </dsp:sp>
    <dsp:sp modelId="{5B3EAC47-55C3-47AB-8E3B-7309BACA7785}">
      <dsp:nvSpPr>
        <dsp:cNvPr id="0" name=""/>
        <dsp:cNvSpPr/>
      </dsp:nvSpPr>
      <dsp:spPr>
        <a:xfrm>
          <a:off x="1491348" y="0"/>
          <a:ext cx="1930263" cy="56578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Data integration and profiling</a:t>
          </a:r>
          <a:endParaRPr lang="en-NZ" sz="1100" kern="1200" dirty="0">
            <a:latin typeface="Arial" panose="020B0604020202020204" pitchFamily="34" charset="0"/>
            <a:cs typeface="Arial" panose="020B0604020202020204" pitchFamily="34" charset="0"/>
          </a:endParaRPr>
        </a:p>
      </dsp:txBody>
      <dsp:txXfrm>
        <a:off x="1774241" y="0"/>
        <a:ext cx="1364478" cy="565785"/>
      </dsp:txXfrm>
    </dsp:sp>
    <dsp:sp modelId="{FDEA8803-0AEB-4655-85A4-1195113E16B8}">
      <dsp:nvSpPr>
        <dsp:cNvPr id="0" name=""/>
        <dsp:cNvSpPr/>
      </dsp:nvSpPr>
      <dsp:spPr>
        <a:xfrm>
          <a:off x="3238207" y="0"/>
          <a:ext cx="1810165" cy="56578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Model search and selection</a:t>
          </a:r>
        </a:p>
      </dsp:txBody>
      <dsp:txXfrm>
        <a:off x="3521100" y="0"/>
        <a:ext cx="1244380" cy="565785"/>
      </dsp:txXfrm>
    </dsp:sp>
    <dsp:sp modelId="{CD57E7F2-BF18-45D6-9B3F-C301FF645B93}">
      <dsp:nvSpPr>
        <dsp:cNvPr id="0" name=""/>
        <dsp:cNvSpPr/>
      </dsp:nvSpPr>
      <dsp:spPr>
        <a:xfrm>
          <a:off x="4885106" y="0"/>
          <a:ext cx="1936892" cy="56578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Model validity checks</a:t>
          </a:r>
        </a:p>
      </dsp:txBody>
      <dsp:txXfrm>
        <a:off x="5167999" y="0"/>
        <a:ext cx="1371107" cy="565785"/>
      </dsp:txXfrm>
    </dsp:sp>
    <dsp:sp modelId="{3BEE2F35-0C6D-4A2A-AD8C-BB0E120BF6F9}">
      <dsp:nvSpPr>
        <dsp:cNvPr id="0" name=""/>
        <dsp:cNvSpPr/>
      </dsp:nvSpPr>
      <dsp:spPr>
        <a:xfrm>
          <a:off x="6658732" y="0"/>
          <a:ext cx="1632662" cy="565785"/>
        </a:xfrm>
        <a:prstGeom prst="chevr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NZ" sz="1200" kern="1200">
              <a:latin typeface="Arial" panose="020B0604020202020204" pitchFamily="34" charset="0"/>
              <a:cs typeface="Arial" panose="020B0604020202020204" pitchFamily="34" charset="0"/>
            </a:rPr>
            <a:t>Model inteterpretaion</a:t>
          </a:r>
          <a:endParaRPr lang="en-NZ" sz="1200" kern="1200" dirty="0">
            <a:latin typeface="Arial" panose="020B0604020202020204" pitchFamily="34" charset="0"/>
            <a:cs typeface="Arial" panose="020B0604020202020204" pitchFamily="34" charset="0"/>
          </a:endParaRPr>
        </a:p>
      </dsp:txBody>
      <dsp:txXfrm>
        <a:off x="6941625" y="0"/>
        <a:ext cx="1066877" cy="565785"/>
      </dsp:txXfrm>
    </dsp:sp>
    <dsp:sp modelId="{0FC013EE-55C0-48D3-AEF6-1BE3BD1453A8}">
      <dsp:nvSpPr>
        <dsp:cNvPr id="0" name=""/>
        <dsp:cNvSpPr/>
      </dsp:nvSpPr>
      <dsp:spPr>
        <a:xfrm>
          <a:off x="8128128" y="0"/>
          <a:ext cx="1632662" cy="565785"/>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ANOVA on disciplinary differences</a:t>
          </a:r>
          <a:endParaRPr lang="en-NZ" sz="1100" kern="1200" dirty="0">
            <a:latin typeface="Arial" panose="020B0604020202020204" pitchFamily="34" charset="0"/>
            <a:cs typeface="Arial" panose="020B0604020202020204" pitchFamily="34" charset="0"/>
          </a:endParaRPr>
        </a:p>
      </dsp:txBody>
      <dsp:txXfrm>
        <a:off x="8411021" y="0"/>
        <a:ext cx="1066877" cy="565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16A3-43DD-422C-B28E-62E8261739E2}">
      <dsp:nvSpPr>
        <dsp:cNvPr id="0" name=""/>
        <dsp:cNvSpPr/>
      </dsp:nvSpPr>
      <dsp:spPr>
        <a:xfrm>
          <a:off x="1275" y="9110"/>
          <a:ext cx="1638391"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Understanding data</a:t>
          </a:r>
        </a:p>
      </dsp:txBody>
      <dsp:txXfrm>
        <a:off x="275057" y="9110"/>
        <a:ext cx="1090828" cy="547563"/>
      </dsp:txXfrm>
    </dsp:sp>
    <dsp:sp modelId="{5B3EAC47-55C3-47AB-8E3B-7309BACA7785}">
      <dsp:nvSpPr>
        <dsp:cNvPr id="0" name=""/>
        <dsp:cNvSpPr/>
      </dsp:nvSpPr>
      <dsp:spPr>
        <a:xfrm>
          <a:off x="1502776" y="9110"/>
          <a:ext cx="1618433"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Cleaning data</a:t>
          </a:r>
        </a:p>
      </dsp:txBody>
      <dsp:txXfrm>
        <a:off x="1776558" y="9110"/>
        <a:ext cx="1070870" cy="547563"/>
      </dsp:txXfrm>
    </dsp:sp>
    <dsp:sp modelId="{FDEA8803-0AEB-4655-85A4-1195113E16B8}">
      <dsp:nvSpPr>
        <dsp:cNvPr id="0" name=""/>
        <dsp:cNvSpPr/>
      </dsp:nvSpPr>
      <dsp:spPr>
        <a:xfrm>
          <a:off x="2984318" y="9110"/>
          <a:ext cx="1517736"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Grouping and summarising data</a:t>
          </a:r>
        </a:p>
      </dsp:txBody>
      <dsp:txXfrm>
        <a:off x="3258100" y="9110"/>
        <a:ext cx="970173" cy="547563"/>
      </dsp:txXfrm>
    </dsp:sp>
    <dsp:sp modelId="{CD57E7F2-BF18-45D6-9B3F-C301FF645B93}">
      <dsp:nvSpPr>
        <dsp:cNvPr id="0" name=""/>
        <dsp:cNvSpPr/>
      </dsp:nvSpPr>
      <dsp:spPr>
        <a:xfrm>
          <a:off x="4365164" y="9110"/>
          <a:ext cx="1770436"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Conducting a descriptive analysis</a:t>
          </a:r>
        </a:p>
      </dsp:txBody>
      <dsp:txXfrm>
        <a:off x="4638946" y="9110"/>
        <a:ext cx="1222873" cy="547563"/>
      </dsp:txXfrm>
    </dsp:sp>
    <dsp:sp modelId="{F44792E8-442F-4589-B194-96C24B027268}">
      <dsp:nvSpPr>
        <dsp:cNvPr id="0" name=""/>
        <dsp:cNvSpPr/>
      </dsp:nvSpPr>
      <dsp:spPr>
        <a:xfrm>
          <a:off x="5998709" y="9110"/>
          <a:ext cx="1524279"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Developing insights</a:t>
          </a:r>
        </a:p>
      </dsp:txBody>
      <dsp:txXfrm>
        <a:off x="6272491" y="9110"/>
        <a:ext cx="976716" cy="547563"/>
      </dsp:txXfrm>
    </dsp:sp>
    <dsp:sp modelId="{0FC013EE-55C0-48D3-AEF6-1BE3BD1453A8}">
      <dsp:nvSpPr>
        <dsp:cNvPr id="0" name=""/>
        <dsp:cNvSpPr/>
      </dsp:nvSpPr>
      <dsp:spPr>
        <a:xfrm>
          <a:off x="7386098" y="9110"/>
          <a:ext cx="1641690" cy="547563"/>
        </a:xfrm>
        <a:prstGeom prst="chevron">
          <a:avLst/>
        </a:prstGeom>
        <a:solidFill>
          <a:srgbClr val="00194C"/>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visualisations</a:t>
          </a:r>
        </a:p>
      </dsp:txBody>
      <dsp:txXfrm>
        <a:off x="7659880" y="9110"/>
        <a:ext cx="1094127" cy="5475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10/23/2025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10/23/2025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8:00 a.m. and 3:00 p.m., </a:t>
            </a:r>
            <a:r>
              <a:rPr lang="en-US" dirty="0">
                <a:solidFill>
                  <a:schemeClr val="dk1"/>
                </a:solidFill>
              </a:rPr>
              <a:t>Average spending </a:t>
            </a:r>
            <a:r>
              <a:rPr lang="en-US" dirty="0"/>
              <a:t> remained relatively stable.</a:t>
            </a:r>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251378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dirty="0">
                <a:solidFill>
                  <a:schemeClr val="dk1"/>
                </a:solidFill>
                <a:effectLst/>
                <a:latin typeface="+mn-lt"/>
                <a:ea typeface="+mn-ea"/>
                <a:cs typeface="+mn-cs"/>
              </a:rPr>
              <a:t>Most customers were located in the </a:t>
            </a:r>
            <a:r>
              <a:rPr lang="en-US" sz="1200" b="0" i="0" dirty="0">
                <a:solidFill>
                  <a:schemeClr val="accent2"/>
                </a:solidFill>
                <a:effectLst/>
                <a:latin typeface="+mn-lt"/>
                <a:ea typeface="+mn-ea"/>
                <a:cs typeface="+mn-cs"/>
              </a:rPr>
              <a:t>South</a:t>
            </a:r>
            <a:r>
              <a:rPr lang="en-US" sz="1200" b="0" i="0" dirty="0">
                <a:solidFill>
                  <a:schemeClr val="dk1"/>
                </a:solidFill>
                <a:effectLst/>
                <a:latin typeface="+mn-lt"/>
                <a:ea typeface="+mn-ea"/>
                <a:cs typeface="+mn-cs"/>
              </a:rPr>
              <a:t>, followed by the West, Midwest, and Northeast. The distribution of customer profiles was relatively consistent across regions. </a:t>
            </a:r>
          </a:p>
          <a:p>
            <a:pPr marL="285750" indent="-285750">
              <a:buFont typeface="Arial" panose="020B0604020202020204" pitchFamily="34" charset="0"/>
              <a:buChar char="•"/>
            </a:pPr>
            <a:r>
              <a:rPr lang="en-US" sz="1200" b="0" i="0" dirty="0">
                <a:solidFill>
                  <a:schemeClr val="accent2"/>
                </a:solidFill>
                <a:effectLst/>
                <a:latin typeface="+mn-lt"/>
                <a:ea typeface="+mn-ea"/>
                <a:cs typeface="+mn-cs"/>
              </a:rPr>
              <a:t>Low- and medium-income parents </a:t>
            </a:r>
            <a:r>
              <a:rPr lang="en-US" sz="1200" b="0" i="0" dirty="0">
                <a:solidFill>
                  <a:schemeClr val="dk1"/>
                </a:solidFill>
                <a:effectLst/>
                <a:latin typeface="+mn-lt"/>
                <a:ea typeface="+mn-ea"/>
                <a:cs typeface="+mn-cs"/>
              </a:rPr>
              <a:t>were the most frequent shoppers, followed by parents with one child, while young adults without children shopped the least often.</a:t>
            </a:r>
            <a:endParaRPr lang="en-US" sz="1200" dirty="0"/>
          </a:p>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15813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dirty="0">
                <a:solidFill>
                  <a:schemeClr val="dk1"/>
                </a:solidFill>
                <a:effectLst/>
                <a:latin typeface="+mn-lt"/>
                <a:ea typeface="+mn-ea"/>
                <a:cs typeface="+mn-cs"/>
              </a:rPr>
              <a:t>Most orders were placed </a:t>
            </a:r>
            <a:r>
              <a:rPr lang="en-US" sz="1200" b="0" i="0" u="none" strike="noStrike" dirty="0">
                <a:solidFill>
                  <a:schemeClr val="tx1"/>
                </a:solidFill>
                <a:effectLst/>
                <a:latin typeface="+mn-lt"/>
                <a:ea typeface="+mn-ea"/>
                <a:cs typeface="+mn-cs"/>
              </a:rPr>
              <a:t>on</a:t>
            </a:r>
            <a:r>
              <a:rPr lang="en-US" sz="1200" b="0" i="0" u="none" strike="noStrike" dirty="0">
                <a:solidFill>
                  <a:schemeClr val="accent2"/>
                </a:solidFill>
                <a:effectLst/>
                <a:latin typeface="+mn-lt"/>
                <a:ea typeface="+mn-ea"/>
                <a:cs typeface="+mn-cs"/>
              </a:rPr>
              <a:t> Saturdays </a:t>
            </a:r>
            <a:r>
              <a:rPr lang="en-US" sz="1200" b="0" i="0" u="none" strike="noStrike" dirty="0">
                <a:solidFill>
                  <a:schemeClr val="tx1"/>
                </a:solidFill>
                <a:effectLst/>
                <a:latin typeface="+mn-lt"/>
                <a:ea typeface="+mn-ea"/>
                <a:cs typeface="+mn-cs"/>
              </a:rPr>
              <a:t>and</a:t>
            </a:r>
            <a:r>
              <a:rPr lang="en-US" sz="1200" b="0" i="0" u="none" strike="noStrike" dirty="0">
                <a:solidFill>
                  <a:schemeClr val="accent2"/>
                </a:solidFill>
                <a:effectLst/>
                <a:latin typeface="+mn-lt"/>
                <a:ea typeface="+mn-ea"/>
                <a:cs typeface="+mn-cs"/>
              </a:rPr>
              <a:t> Sundays </a:t>
            </a:r>
            <a:r>
              <a:rPr lang="en-US" sz="1200" b="0" i="0" u="none" strike="noStrike" dirty="0">
                <a:solidFill>
                  <a:schemeClr val="tx1"/>
                </a:solidFill>
                <a:effectLst/>
                <a:latin typeface="+mn-lt"/>
                <a:ea typeface="+mn-ea"/>
                <a:cs typeface="+mn-cs"/>
              </a:rPr>
              <a:t>by</a:t>
            </a:r>
            <a:r>
              <a:rPr lang="en-US" sz="1200" b="0" i="0" u="none" strike="noStrike" dirty="0">
                <a:solidFill>
                  <a:schemeClr val="accent2"/>
                </a:solidFill>
                <a:effectLst/>
                <a:latin typeface="+mn-lt"/>
                <a:ea typeface="+mn-ea"/>
                <a:cs typeface="+mn-cs"/>
              </a:rPr>
              <a:t> low- and medium-income parents</a:t>
            </a:r>
            <a:r>
              <a:rPr lang="en-US" sz="1200" b="0" i="0" u="none" strike="noStrike" dirty="0">
                <a:solidFill>
                  <a:schemeClr val="dk1"/>
                </a:solidFill>
                <a:effectLst/>
                <a:latin typeface="+mn-lt"/>
                <a:ea typeface="+mn-ea"/>
                <a:cs typeface="+mn-cs"/>
              </a:rPr>
              <a:t>. </a:t>
            </a:r>
          </a:p>
          <a:p>
            <a:pPr algn="l"/>
            <a:r>
              <a:rPr lang="en-US" sz="1200" b="0" i="0" u="none" strike="noStrike" dirty="0">
                <a:solidFill>
                  <a:schemeClr val="dk1"/>
                </a:solidFill>
                <a:effectLst/>
                <a:latin typeface="+mn-lt"/>
                <a:ea typeface="+mn-ea"/>
                <a:cs typeface="+mn-cs"/>
              </a:rPr>
              <a:t>In contrast, Tuesdays and Wednesdays saw the fewest orders across all customer profiles.</a:t>
            </a:r>
            <a:r>
              <a:rPr lang="en-US" sz="1200" dirty="0">
                <a:effectLst/>
              </a:rPr>
              <a:t> </a:t>
            </a:r>
            <a:endParaRPr lang="en-US" sz="1200" dirty="0"/>
          </a:p>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212569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23259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indent="0">
              <a:lnSpc>
                <a:spcPct val="120000"/>
              </a:lnSpc>
              <a:buNone/>
            </a:pPr>
            <a:r>
              <a:rPr lang="en-NZ" sz="1200" b="1" dirty="0">
                <a:solidFill>
                  <a:schemeClr val="accent2">
                    <a:lumMod val="75000"/>
                  </a:schemeClr>
                </a:solidFill>
              </a:rPr>
              <a:t>Context</a:t>
            </a:r>
          </a:p>
          <a:p>
            <a:pPr marL="0" indent="0">
              <a:lnSpc>
                <a:spcPct val="120000"/>
              </a:lnSpc>
              <a:buNone/>
            </a:pPr>
            <a:endParaRPr lang="en-NZ" sz="1200" dirty="0">
              <a:solidFill>
                <a:schemeClr val="accent2">
                  <a:lumMod val="75000"/>
                </a:schemeClr>
              </a:solidFill>
            </a:endParaRPr>
          </a:p>
          <a:p>
            <a:pPr marL="0" indent="0">
              <a:lnSpc>
                <a:spcPct val="120000"/>
              </a:lnSpc>
              <a:buNone/>
            </a:pPr>
            <a:r>
              <a:rPr lang="en-NZ" sz="1200" b="0" dirty="0">
                <a:solidFill>
                  <a:schemeClr val="tx1"/>
                </a:solidFill>
              </a:rPr>
              <a:t>Flu continues to be a significant threat to public health in the USA. A count of the historical flu deaths gives an indication of the severity of flu in an area</a:t>
            </a:r>
            <a:r>
              <a:rPr lang="en-NZ" sz="1200" b="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Deaths can be prevented with flu shots and adequate medical staff. In the USA, each state has a different population composition, meaning that some states will have more vulnerable populations.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208389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125299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134965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422923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JP’s favourite genres were role-playing</a:t>
            </a:r>
            <a:r>
              <a:rPr lang="en-NZ" dirty="0">
                <a:solidFill>
                  <a:prstClr val="black"/>
                </a:solidFill>
                <a:latin typeface="Calibri" panose="020F0502020204030204" pitchFamily="34" charset="0"/>
              </a:rPr>
              <a:t> and </a:t>
            </a: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action, which were much </a:t>
            </a:r>
            <a:r>
              <a:rPr lang="en-NZ" dirty="0">
                <a:solidFill>
                  <a:prstClr val="black"/>
                </a:solidFill>
                <a:latin typeface="Calibri" panose="020F0502020204030204" pitchFamily="34" charset="0"/>
              </a:rPr>
              <a:t>over </a:t>
            </a: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genres.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solidFill>
                  <a:prstClr val="black"/>
                </a:solidFill>
                <a:latin typeface="Calibri" panose="020F0502020204030204" pitchFamily="34" charset="0"/>
              </a:rPr>
              <a:t>T</a:t>
            </a: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biggest competitor in JP market, Nintendo, only accounted for 37% and 11% of role-playing and action, respectively.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solidFill>
                  <a:prstClr val="black"/>
                </a:solidFill>
                <a:latin typeface="Calibri" panose="020F0502020204030204" pitchFamily="34" charset="0"/>
              </a:rPr>
              <a:t>There’s still market space for Gameco to seize. </a:t>
            </a: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44</a:t>
            </a:fld>
            <a:endParaRPr lang="en-US" dirty="0"/>
          </a:p>
        </p:txBody>
      </p:sp>
    </p:spTree>
    <p:extLst>
      <p:ext uri="{BB962C8B-B14F-4D97-AF65-F5344CB8AC3E}">
        <p14:creationId xmlns:p14="http://schemas.microsoft.com/office/powerpoint/2010/main" val="256000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175868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4612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86865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address, category, city, country, customer, film, </a:t>
            </a:r>
            <a:r>
              <a:rPr lang="en-US" dirty="0" err="1"/>
              <a:t>film_actor</a:t>
            </a:r>
            <a:r>
              <a:rPr lang="en-US" dirty="0"/>
              <a:t>, </a:t>
            </a:r>
            <a:r>
              <a:rPr lang="en-US" dirty="0" err="1"/>
              <a:t>film_category</a:t>
            </a:r>
            <a:r>
              <a:rPr lang="en-US" dirty="0"/>
              <a:t>, inventory, language, staff, store) </a:t>
            </a:r>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6250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07762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68856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38965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74439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557852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486938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479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069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GB"/>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680208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97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29899909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101609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919993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837218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dirty="0">
              <a:latin typeface="+mn-lt"/>
            </a:endParaRPr>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957396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dirty="0">
              <a:latin typeface="+mn-lt"/>
            </a:endParaRPr>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44971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latin typeface="+mn-lt"/>
            </a:endParaRPr>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13067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9952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91309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501424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61" r:id="rId15"/>
    <p:sldLayoutId id="214748376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userDrawn="1">
          <p15:clr>
            <a:srgbClr val="547EBF"/>
          </p15:clr>
        </p15:guide>
        <p15:guide id="2"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ublic.tableau.com/app/profile/yan7344/viz/MaoriImmersioninNZSchools/1_2"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github.com/YanZ37/Maori_immersion_NZ_schoo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YanZ37/Rockbuster-Stealth-SQL-Analysis" TargetMode="External"/><Relationship Id="rId7" Type="http://schemas.openxmlformats.org/officeDocument/2006/relationships/image" Target="../media/image2.png"/><Relationship Id="rId2" Type="http://schemas.openxmlformats.org/officeDocument/2006/relationships/hyperlink" Target="https://public.tableau.com/views/RockbusterStealthLLC_17599629676870/RockbusterStealthLLC?:language=en-GB&amp;:sid=&amp;:redirect=auth&amp;:display_count=n&amp;:origin=viz_share_link" TargetMode="Externa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34.xml"/><Relationship Id="rId5" Type="http://schemas.openxmlformats.org/officeDocument/2006/relationships/slide" Target="slide28.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hyperlink" Target="https://www.kaggle.com/datasets/yasserh/instacart-online-grocery-basket-analysis-dataset"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github.com/YanZ37/Instacart-Basket-Python-Analysi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0.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image" Target="../media/image31.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ublic.tableau.com/views/PreparefortheFluSeason/PrepareforFluSeason?:language=zh-CN&amp;:sid=&amp;:redirect=auth&amp;:display_count=n&amp;:origin=viz_share_link" TargetMode="External"/><Relationship Id="rId1" Type="http://schemas.openxmlformats.org/officeDocument/2006/relationships/slideLayout" Target="../slideLayouts/slideLayout16.xml"/><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png"/><Relationship Id="rId7" Type="http://schemas.openxmlformats.org/officeDocument/2006/relationships/diagramColors" Target="../diagrams/colors2.xml"/><Relationship Id="rId2"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catalogue.data.govt.nz/dataset/school-rolls/resource/65c8f158-cea8-49d3-b46a-365d96b91995"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YanZ37/ChinaTVET-assessment-poicy-R-Topic-Modelling"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3.jpe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0.png"/><Relationship Id="rId9" Type="http://schemas.microsoft.com/office/2007/relationships/diagramDrawing" Target="../diagrams/drawing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linkedin.com/in/yan-zhang-889019242" TargetMode="External"/><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hyperlink" Target="https://public.tableau.com/app/profile/yan7344/vizzes" TargetMode="External"/><Relationship Id="rId4" Type="http://schemas.openxmlformats.org/officeDocument/2006/relationships/hyperlink" Target="https://github.com/YanZ3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file:///C:\Users\sanch\Documents\Careerfoundry\Achievement%206\3.%20Visualisations\map_none_immersion.html" TargetMode="External"/><Relationship Id="rId4" Type="http://schemas.openxmlformats.org/officeDocument/2006/relationships/hyperlink" Target="file:///C:\Users\sanch\Documents\Careerfoundry\Achievement%206\3.%20Visualisations\map_high_immersion.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299791" y="411479"/>
            <a:ext cx="8496513" cy="3291840"/>
          </a:xfrm>
        </p:spPr>
        <p:txBody>
          <a:bodyPr/>
          <a:lstStyle/>
          <a:p>
            <a:r>
              <a:rPr lang="en-US" sz="5400" dirty="0"/>
              <a:t>Yan Zhang’s </a:t>
            </a:r>
            <a:br>
              <a:rPr lang="en-US" sz="5400" dirty="0"/>
            </a:br>
            <a:r>
              <a:rPr lang="en-US" sz="5400" b="0" dirty="0"/>
              <a:t>Data Analytics Portfolio</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E67A-9BCF-398D-F856-BF1D29923D0A}"/>
              </a:ext>
            </a:extLst>
          </p:cNvPr>
          <p:cNvSpPr>
            <a:spLocks noGrp="1"/>
          </p:cNvSpPr>
          <p:nvPr>
            <p:ph type="title"/>
          </p:nvPr>
        </p:nvSpPr>
        <p:spPr/>
        <p:txBody>
          <a:bodyPr/>
          <a:lstStyle/>
          <a:p>
            <a:r>
              <a:rPr lang="en-NZ" dirty="0"/>
              <a:t>Conclusion</a:t>
            </a:r>
          </a:p>
        </p:txBody>
      </p:sp>
      <p:sp>
        <p:nvSpPr>
          <p:cNvPr id="3" name="Content Placeholder 2">
            <a:extLst>
              <a:ext uri="{FF2B5EF4-FFF2-40B4-BE49-F238E27FC236}">
                <a16:creationId xmlns:a16="http://schemas.microsoft.com/office/drawing/2014/main" id="{4F736A51-528C-9A9C-EBCC-7FC3B81919F5}"/>
              </a:ext>
            </a:extLst>
          </p:cNvPr>
          <p:cNvSpPr>
            <a:spLocks noGrp="1"/>
          </p:cNvSpPr>
          <p:nvPr>
            <p:ph sz="quarter" idx="13"/>
          </p:nvPr>
        </p:nvSpPr>
        <p:spPr/>
        <p:txBody>
          <a:bodyPr>
            <a:normAutofit fontScale="85000" lnSpcReduction="10000"/>
          </a:bodyPr>
          <a:lstStyle/>
          <a:p>
            <a:r>
              <a:rPr lang="en-NZ" dirty="0">
                <a:solidFill>
                  <a:schemeClr val="tx1"/>
                </a:solidFill>
              </a:rPr>
              <a:t>Findings:</a:t>
            </a:r>
          </a:p>
          <a:p>
            <a:pPr lvl="1"/>
            <a:r>
              <a:rPr lang="en-NZ" dirty="0"/>
              <a:t>High-Decile European/Pākehā schools</a:t>
            </a:r>
            <a:r>
              <a:rPr lang="en-NZ" b="0" dirty="0"/>
              <a:t> show low participation.</a:t>
            </a:r>
            <a:endParaRPr lang="en-NZ" dirty="0"/>
          </a:p>
          <a:p>
            <a:pPr lvl="1"/>
            <a:r>
              <a:rPr lang="en-NZ" b="0" dirty="0"/>
              <a:t>Māori immersion is </a:t>
            </a:r>
            <a:r>
              <a:rPr lang="en-NZ" dirty="0"/>
              <a:t>strongest in low-decile, Māori-majority schools</a:t>
            </a:r>
            <a:r>
              <a:rPr lang="en-NZ" b="0" dirty="0"/>
              <a:t>.</a:t>
            </a:r>
            <a:endParaRPr lang="en-NZ" dirty="0"/>
          </a:p>
          <a:p>
            <a:pPr lvl="1"/>
            <a:r>
              <a:rPr lang="en-NZ" dirty="0"/>
              <a:t>Auckland shows gradual growth; Bay of Plenty</a:t>
            </a:r>
            <a:r>
              <a:rPr lang="en-NZ" b="0" dirty="0"/>
              <a:t> maintains high immersion rates.</a:t>
            </a:r>
            <a:endParaRPr lang="en-NZ" dirty="0"/>
          </a:p>
          <a:p>
            <a:r>
              <a:rPr lang="en-NZ" dirty="0">
                <a:solidFill>
                  <a:schemeClr val="tx1"/>
                </a:solidFill>
              </a:rPr>
              <a:t>Recommendations:</a:t>
            </a:r>
          </a:p>
          <a:p>
            <a:pPr lvl="1"/>
            <a:r>
              <a:rPr lang="en-NZ" b="0" dirty="0"/>
              <a:t>Expand </a:t>
            </a:r>
            <a:r>
              <a:rPr lang="en-NZ" dirty="0"/>
              <a:t>Māori-medium options</a:t>
            </a:r>
            <a:r>
              <a:rPr lang="en-NZ" b="0" dirty="0"/>
              <a:t> in high-decile areas.</a:t>
            </a:r>
            <a:endParaRPr lang="en-NZ" dirty="0"/>
          </a:p>
          <a:p>
            <a:pPr lvl="1"/>
            <a:r>
              <a:rPr lang="en-NZ" b="0" dirty="0"/>
              <a:t>Strengthen </a:t>
            </a:r>
            <a:r>
              <a:rPr lang="en-NZ" dirty="0"/>
              <a:t>iwi–school partnerships</a:t>
            </a:r>
            <a:r>
              <a:rPr lang="en-NZ" b="0" dirty="0"/>
              <a:t> to support te reo Māori.</a:t>
            </a:r>
            <a:endParaRPr lang="en-NZ" dirty="0"/>
          </a:p>
          <a:p>
            <a:pPr lvl="1"/>
            <a:r>
              <a:rPr lang="en-NZ" b="0" dirty="0"/>
              <a:t>Provide </a:t>
            </a:r>
            <a:r>
              <a:rPr lang="en-NZ" dirty="0"/>
              <a:t>teacher training</a:t>
            </a:r>
            <a:r>
              <a:rPr lang="en-NZ" b="0" dirty="0"/>
              <a:t> in Māori language and pedagogy.</a:t>
            </a:r>
            <a:endParaRPr lang="en-NZ" dirty="0"/>
          </a:p>
          <a:p>
            <a:pPr lvl="1"/>
            <a:r>
              <a:rPr lang="en-NZ" dirty="0"/>
              <a:t>Monitor participation</a:t>
            </a:r>
            <a:r>
              <a:rPr lang="en-NZ" b="0" dirty="0"/>
              <a:t> by region and decile to ensure equity and progress.</a:t>
            </a:r>
            <a:endParaRPr lang="en-NZ" dirty="0"/>
          </a:p>
          <a:p>
            <a:endParaRPr lang="en-NZ" dirty="0"/>
          </a:p>
        </p:txBody>
      </p:sp>
      <p:sp>
        <p:nvSpPr>
          <p:cNvPr id="5" name="TextBox 4">
            <a:extLst>
              <a:ext uri="{FF2B5EF4-FFF2-40B4-BE49-F238E27FC236}">
                <a16:creationId xmlns:a16="http://schemas.microsoft.com/office/drawing/2014/main" id="{AABB4BB2-92B2-D6E1-7EBA-F8FBCF703E93}"/>
              </a:ext>
            </a:extLst>
          </p:cNvPr>
          <p:cNvSpPr txBox="1"/>
          <p:nvPr/>
        </p:nvSpPr>
        <p:spPr>
          <a:xfrm>
            <a:off x="8540018" y="5518247"/>
            <a:ext cx="2101088" cy="369332"/>
          </a:xfrm>
          <a:prstGeom prst="rect">
            <a:avLst/>
          </a:prstGeom>
          <a:noFill/>
        </p:spPr>
        <p:txBody>
          <a:bodyPr wrap="square">
            <a:spAutoFit/>
          </a:bodyPr>
          <a:lstStyle/>
          <a:p>
            <a:r>
              <a:rPr lang="en-NZ" sz="1800" dirty="0">
                <a:hlinkClick r:id="rId3"/>
              </a:rPr>
              <a:t>Tableau Dashboard</a:t>
            </a:r>
            <a:r>
              <a:rPr lang="en-NZ" sz="1800" dirty="0"/>
              <a:t> </a:t>
            </a:r>
          </a:p>
        </p:txBody>
      </p:sp>
      <p:sp>
        <p:nvSpPr>
          <p:cNvPr id="6" name="TextBox 5">
            <a:extLst>
              <a:ext uri="{FF2B5EF4-FFF2-40B4-BE49-F238E27FC236}">
                <a16:creationId xmlns:a16="http://schemas.microsoft.com/office/drawing/2014/main" id="{A7A36298-A897-8BCB-1DAC-71587739F11D}"/>
              </a:ext>
            </a:extLst>
          </p:cNvPr>
          <p:cNvSpPr txBox="1"/>
          <p:nvPr/>
        </p:nvSpPr>
        <p:spPr>
          <a:xfrm>
            <a:off x="8540018" y="5009491"/>
            <a:ext cx="2012337" cy="369332"/>
          </a:xfrm>
          <a:prstGeom prst="rect">
            <a:avLst/>
          </a:prstGeom>
          <a:noFill/>
        </p:spPr>
        <p:txBody>
          <a:bodyPr wrap="square">
            <a:spAutoFit/>
          </a:bodyPr>
          <a:lstStyle/>
          <a:p>
            <a:r>
              <a:rPr lang="en-NZ" dirty="0">
                <a:hlinkClick r:id="rId4"/>
              </a:rPr>
              <a:t>GitHub Repository</a:t>
            </a:r>
            <a:endParaRPr lang="en-NZ" dirty="0"/>
          </a:p>
        </p:txBody>
      </p:sp>
      <p:pic>
        <p:nvPicPr>
          <p:cNvPr id="4" name="Graphic 3" descr="Link with solid fill">
            <a:extLst>
              <a:ext uri="{FF2B5EF4-FFF2-40B4-BE49-F238E27FC236}">
                <a16:creationId xmlns:a16="http://schemas.microsoft.com/office/drawing/2014/main" id="{BAAD480B-6382-E331-BE6D-D5C2D86430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6777" y="5031699"/>
            <a:ext cx="309282" cy="309282"/>
          </a:xfrm>
          <a:prstGeom prst="rect">
            <a:avLst/>
          </a:prstGeom>
        </p:spPr>
      </p:pic>
      <p:pic>
        <p:nvPicPr>
          <p:cNvPr id="7" name="Graphic 6" descr="Link with solid fill">
            <a:extLst>
              <a:ext uri="{FF2B5EF4-FFF2-40B4-BE49-F238E27FC236}">
                <a16:creationId xmlns:a16="http://schemas.microsoft.com/office/drawing/2014/main" id="{B065A07E-C4C0-476E-880F-A1FACE4AB8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6777" y="5548272"/>
            <a:ext cx="309282" cy="309282"/>
          </a:xfrm>
          <a:prstGeom prst="rect">
            <a:avLst/>
          </a:prstGeom>
        </p:spPr>
      </p:pic>
      <p:pic>
        <p:nvPicPr>
          <p:cNvPr id="10" name="Picture 2">
            <a:extLst>
              <a:ext uri="{FF2B5EF4-FFF2-40B4-BE49-F238E27FC236}">
                <a16:creationId xmlns:a16="http://schemas.microsoft.com/office/drawing/2014/main" id="{002ADFFD-67A4-3E65-ED53-BC9BCF22A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7682" y="5467199"/>
            <a:ext cx="453329" cy="471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ableau Software Logo Design PNG">
            <a:extLst>
              <a:ext uri="{FF2B5EF4-FFF2-40B4-BE49-F238E27FC236}">
                <a16:creationId xmlns:a16="http://schemas.microsoft.com/office/drawing/2014/main" id="{7B6CCC76-1A4A-77C5-1A3E-5FBCACF2FA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2355" y="4998779"/>
            <a:ext cx="380795" cy="3751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1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A66104-FCBA-E60B-0FD7-9225A27014CB}"/>
              </a:ext>
            </a:extLst>
          </p:cNvPr>
          <p:cNvSpPr>
            <a:spLocks noGrp="1"/>
          </p:cNvSpPr>
          <p:nvPr>
            <p:ph type="title"/>
          </p:nvPr>
        </p:nvSpPr>
        <p:spPr>
          <a:xfrm>
            <a:off x="5987796" y="1814141"/>
            <a:ext cx="5974080" cy="1230811"/>
          </a:xfrm>
        </p:spPr>
        <p:txBody>
          <a:bodyPr/>
          <a:lstStyle/>
          <a:p>
            <a:r>
              <a:rPr lang="en-NZ" sz="3600" dirty="0">
                <a:solidFill>
                  <a:schemeClr val="bg1"/>
                </a:solidFill>
              </a:rPr>
              <a:t>Project 2: </a:t>
            </a:r>
            <a:r>
              <a:rPr lang="en-NZ" sz="3600" dirty="0" err="1">
                <a:solidFill>
                  <a:schemeClr val="bg1"/>
                </a:solidFill>
              </a:rPr>
              <a:t>Rockbuster</a:t>
            </a:r>
            <a:r>
              <a:rPr lang="en-NZ" sz="3600" dirty="0">
                <a:solidFill>
                  <a:schemeClr val="bg1"/>
                </a:solidFill>
              </a:rPr>
              <a:t> Stealth</a:t>
            </a:r>
            <a:br>
              <a:rPr lang="en-NZ" sz="3600" dirty="0"/>
            </a:br>
            <a:r>
              <a:rPr lang="en-NZ" sz="3600" b="0" dirty="0">
                <a:solidFill>
                  <a:schemeClr val="bg1"/>
                </a:solidFill>
              </a:rPr>
              <a:t>Marketing Transition Analysis</a:t>
            </a:r>
          </a:p>
        </p:txBody>
      </p:sp>
      <p:pic>
        <p:nvPicPr>
          <p:cNvPr id="6" name="Picture 8">
            <a:extLst>
              <a:ext uri="{FF2B5EF4-FFF2-40B4-BE49-F238E27FC236}">
                <a16:creationId xmlns:a16="http://schemas.microsoft.com/office/drawing/2014/main" id="{A8D7146C-26EB-7F74-7A23-DC5785D90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87" y="1622900"/>
            <a:ext cx="4296230" cy="2844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AAA596-D154-0595-C57E-8501B83E84F4}"/>
              </a:ext>
            </a:extLst>
          </p:cNvPr>
          <p:cNvPicPr>
            <a:picLocks noChangeAspect="1"/>
          </p:cNvPicPr>
          <p:nvPr/>
        </p:nvPicPr>
        <p:blipFill>
          <a:blip r:embed="rId3"/>
          <a:stretch>
            <a:fillRect/>
          </a:stretch>
        </p:blipFill>
        <p:spPr>
          <a:xfrm>
            <a:off x="10159849" y="6073490"/>
            <a:ext cx="566928" cy="584775"/>
          </a:xfrm>
          <a:prstGeom prst="rect">
            <a:avLst/>
          </a:prstGeom>
          <a:ln>
            <a:noFill/>
          </a:ln>
        </p:spPr>
      </p:pic>
      <p:pic>
        <p:nvPicPr>
          <p:cNvPr id="8" name="Picture 8" descr="Tableau Software Logo Design PNG">
            <a:extLst>
              <a:ext uri="{FF2B5EF4-FFF2-40B4-BE49-F238E27FC236}">
                <a16:creationId xmlns:a16="http://schemas.microsoft.com/office/drawing/2014/main" id="{91602492-E14E-BDA6-E9DA-C4E87EE65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8532" y="6073490"/>
            <a:ext cx="522438" cy="5146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BD42B0-DF92-4343-691D-1694BBC6377F}"/>
              </a:ext>
            </a:extLst>
          </p:cNvPr>
          <p:cNvSpPr txBox="1"/>
          <p:nvPr/>
        </p:nvSpPr>
        <p:spPr>
          <a:xfrm>
            <a:off x="9144000" y="6099984"/>
            <a:ext cx="6096000" cy="461665"/>
          </a:xfrm>
          <a:prstGeom prst="rect">
            <a:avLst/>
          </a:prstGeom>
          <a:noFill/>
        </p:spPr>
        <p:txBody>
          <a:bodyPr wrap="square">
            <a:spAutoFit/>
          </a:bodyPr>
          <a:lstStyle/>
          <a:p>
            <a:r>
              <a:rPr lang="en-NZ" sz="2400" b="1" dirty="0"/>
              <a:t>Tools:</a:t>
            </a:r>
          </a:p>
        </p:txBody>
      </p:sp>
      <p:grpSp>
        <p:nvGrpSpPr>
          <p:cNvPr id="5" name="Group 4">
            <a:extLst>
              <a:ext uri="{FF2B5EF4-FFF2-40B4-BE49-F238E27FC236}">
                <a16:creationId xmlns:a16="http://schemas.microsoft.com/office/drawing/2014/main" id="{373810ED-0480-3437-9C4E-8C87C8286BDB}"/>
              </a:ext>
            </a:extLst>
          </p:cNvPr>
          <p:cNvGrpSpPr/>
          <p:nvPr/>
        </p:nvGrpSpPr>
        <p:grpSpPr>
          <a:xfrm>
            <a:off x="1303222" y="5122842"/>
            <a:ext cx="1562335" cy="624934"/>
            <a:chOff x="3351" y="7255"/>
            <a:chExt cx="1562335" cy="624934"/>
          </a:xfrm>
        </p:grpSpPr>
        <p:sp>
          <p:nvSpPr>
            <p:cNvPr id="25" name="Arrow: Chevron 24">
              <a:extLst>
                <a:ext uri="{FF2B5EF4-FFF2-40B4-BE49-F238E27FC236}">
                  <a16:creationId xmlns:a16="http://schemas.microsoft.com/office/drawing/2014/main" id="{E41EE94D-C5DA-1BEF-C26A-EE56B16ACA28}"/>
                </a:ext>
              </a:extLst>
            </p:cNvPr>
            <p:cNvSpPr/>
            <p:nvPr/>
          </p:nvSpPr>
          <p:spPr>
            <a:xfrm>
              <a:off x="3351" y="7255"/>
              <a:ext cx="1562335"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6" name="Arrow: Chevron 4">
              <a:extLst>
                <a:ext uri="{FF2B5EF4-FFF2-40B4-BE49-F238E27FC236}">
                  <a16:creationId xmlns:a16="http://schemas.microsoft.com/office/drawing/2014/main" id="{62B60E2B-862C-215C-3889-11C5236E1BF3}"/>
                </a:ext>
              </a:extLst>
            </p:cNvPr>
            <p:cNvSpPr txBox="1"/>
            <p:nvPr/>
          </p:nvSpPr>
          <p:spPr>
            <a:xfrm>
              <a:off x="315818" y="7255"/>
              <a:ext cx="937401"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storage and structure</a:t>
              </a:r>
            </a:p>
          </p:txBody>
        </p:sp>
      </p:grpSp>
      <p:grpSp>
        <p:nvGrpSpPr>
          <p:cNvPr id="9" name="Group 8">
            <a:extLst>
              <a:ext uri="{FF2B5EF4-FFF2-40B4-BE49-F238E27FC236}">
                <a16:creationId xmlns:a16="http://schemas.microsoft.com/office/drawing/2014/main" id="{C9A34525-25C5-7AB7-FC37-9549812D0BC5}"/>
              </a:ext>
            </a:extLst>
          </p:cNvPr>
          <p:cNvGrpSpPr/>
          <p:nvPr/>
        </p:nvGrpSpPr>
        <p:grpSpPr>
          <a:xfrm>
            <a:off x="2709323" y="5122842"/>
            <a:ext cx="1826119" cy="624934"/>
            <a:chOff x="1409452" y="7255"/>
            <a:chExt cx="1826119" cy="624934"/>
          </a:xfrm>
        </p:grpSpPr>
        <p:sp>
          <p:nvSpPr>
            <p:cNvPr id="23" name="Arrow: Chevron 22">
              <a:extLst>
                <a:ext uri="{FF2B5EF4-FFF2-40B4-BE49-F238E27FC236}">
                  <a16:creationId xmlns:a16="http://schemas.microsoft.com/office/drawing/2014/main" id="{695B5FD6-BDC9-E931-8E4F-ABEFBC90B001}"/>
                </a:ext>
              </a:extLst>
            </p:cNvPr>
            <p:cNvSpPr/>
            <p:nvPr/>
          </p:nvSpPr>
          <p:spPr>
            <a:xfrm>
              <a:off x="1409452" y="7255"/>
              <a:ext cx="1826119"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4" name="Arrow: Chevron 6">
              <a:extLst>
                <a:ext uri="{FF2B5EF4-FFF2-40B4-BE49-F238E27FC236}">
                  <a16:creationId xmlns:a16="http://schemas.microsoft.com/office/drawing/2014/main" id="{EB18C253-C69D-B511-4281-3971458FD3D8}"/>
                </a:ext>
              </a:extLst>
            </p:cNvPr>
            <p:cNvSpPr txBox="1"/>
            <p:nvPr/>
          </p:nvSpPr>
          <p:spPr>
            <a:xfrm>
              <a:off x="1721919" y="7255"/>
              <a:ext cx="1201185"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Summarising and cleaning data</a:t>
              </a:r>
            </a:p>
          </p:txBody>
        </p:sp>
      </p:grpSp>
      <p:grpSp>
        <p:nvGrpSpPr>
          <p:cNvPr id="11" name="Group 10">
            <a:extLst>
              <a:ext uri="{FF2B5EF4-FFF2-40B4-BE49-F238E27FC236}">
                <a16:creationId xmlns:a16="http://schemas.microsoft.com/office/drawing/2014/main" id="{9FC61A67-083F-E46D-6595-E59E4AE7A004}"/>
              </a:ext>
            </a:extLst>
          </p:cNvPr>
          <p:cNvGrpSpPr/>
          <p:nvPr/>
        </p:nvGrpSpPr>
        <p:grpSpPr>
          <a:xfrm>
            <a:off x="4379210" y="5122842"/>
            <a:ext cx="1562335" cy="624934"/>
            <a:chOff x="3079339" y="7255"/>
            <a:chExt cx="1562335" cy="624934"/>
          </a:xfrm>
        </p:grpSpPr>
        <p:sp>
          <p:nvSpPr>
            <p:cNvPr id="21" name="Arrow: Chevron 20">
              <a:extLst>
                <a:ext uri="{FF2B5EF4-FFF2-40B4-BE49-F238E27FC236}">
                  <a16:creationId xmlns:a16="http://schemas.microsoft.com/office/drawing/2014/main" id="{6C04E134-EB78-0A16-9E01-66EA703E8D66}"/>
                </a:ext>
              </a:extLst>
            </p:cNvPr>
            <p:cNvSpPr/>
            <p:nvPr/>
          </p:nvSpPr>
          <p:spPr>
            <a:xfrm>
              <a:off x="3079339" y="7255"/>
              <a:ext cx="1562335"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2" name="Arrow: Chevron 8">
              <a:extLst>
                <a:ext uri="{FF2B5EF4-FFF2-40B4-BE49-F238E27FC236}">
                  <a16:creationId xmlns:a16="http://schemas.microsoft.com/office/drawing/2014/main" id="{DA6D204C-2425-D009-B15E-30C28A4A128C}"/>
                </a:ext>
              </a:extLst>
            </p:cNvPr>
            <p:cNvSpPr txBox="1"/>
            <p:nvPr/>
          </p:nvSpPr>
          <p:spPr>
            <a:xfrm>
              <a:off x="3391806" y="7255"/>
              <a:ext cx="937401"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Filtering data</a:t>
              </a:r>
            </a:p>
          </p:txBody>
        </p:sp>
      </p:grpSp>
      <p:grpSp>
        <p:nvGrpSpPr>
          <p:cNvPr id="12" name="Group 11">
            <a:extLst>
              <a:ext uri="{FF2B5EF4-FFF2-40B4-BE49-F238E27FC236}">
                <a16:creationId xmlns:a16="http://schemas.microsoft.com/office/drawing/2014/main" id="{FFCE0615-254B-F767-8C15-10F0FC052C52}"/>
              </a:ext>
            </a:extLst>
          </p:cNvPr>
          <p:cNvGrpSpPr/>
          <p:nvPr/>
        </p:nvGrpSpPr>
        <p:grpSpPr>
          <a:xfrm>
            <a:off x="5785311" y="5122842"/>
            <a:ext cx="1562335" cy="624934"/>
            <a:chOff x="4485440" y="7255"/>
            <a:chExt cx="1562335" cy="624934"/>
          </a:xfrm>
        </p:grpSpPr>
        <p:sp>
          <p:nvSpPr>
            <p:cNvPr id="19" name="Arrow: Chevron 18">
              <a:extLst>
                <a:ext uri="{FF2B5EF4-FFF2-40B4-BE49-F238E27FC236}">
                  <a16:creationId xmlns:a16="http://schemas.microsoft.com/office/drawing/2014/main" id="{D36A4C50-6508-266A-68CD-2F8882CF50E6}"/>
                </a:ext>
              </a:extLst>
            </p:cNvPr>
            <p:cNvSpPr/>
            <p:nvPr/>
          </p:nvSpPr>
          <p:spPr>
            <a:xfrm>
              <a:off x="4485440" y="7255"/>
              <a:ext cx="1562335"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0" name="Arrow: Chevron 10">
              <a:extLst>
                <a:ext uri="{FF2B5EF4-FFF2-40B4-BE49-F238E27FC236}">
                  <a16:creationId xmlns:a16="http://schemas.microsoft.com/office/drawing/2014/main" id="{0C621C8E-5DE8-BAC3-B5B6-9B7A4ADC04A0}"/>
                </a:ext>
              </a:extLst>
            </p:cNvPr>
            <p:cNvSpPr txBox="1"/>
            <p:nvPr/>
          </p:nvSpPr>
          <p:spPr>
            <a:xfrm>
              <a:off x="4797907" y="7255"/>
              <a:ext cx="937401"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Joining tables</a:t>
              </a:r>
            </a:p>
          </p:txBody>
        </p:sp>
      </p:grpSp>
      <p:grpSp>
        <p:nvGrpSpPr>
          <p:cNvPr id="13" name="Group 12">
            <a:extLst>
              <a:ext uri="{FF2B5EF4-FFF2-40B4-BE49-F238E27FC236}">
                <a16:creationId xmlns:a16="http://schemas.microsoft.com/office/drawing/2014/main" id="{A6175195-1A09-E1A5-51AD-C30D42FBE36C}"/>
              </a:ext>
            </a:extLst>
          </p:cNvPr>
          <p:cNvGrpSpPr/>
          <p:nvPr/>
        </p:nvGrpSpPr>
        <p:grpSpPr>
          <a:xfrm>
            <a:off x="7191413" y="5122842"/>
            <a:ext cx="1562335" cy="624934"/>
            <a:chOff x="5891542" y="7255"/>
            <a:chExt cx="1562335" cy="624934"/>
          </a:xfrm>
        </p:grpSpPr>
        <p:sp>
          <p:nvSpPr>
            <p:cNvPr id="17" name="Arrow: Chevron 16">
              <a:extLst>
                <a:ext uri="{FF2B5EF4-FFF2-40B4-BE49-F238E27FC236}">
                  <a16:creationId xmlns:a16="http://schemas.microsoft.com/office/drawing/2014/main" id="{85F8A9B0-565B-F723-378A-242F29203DC8}"/>
                </a:ext>
              </a:extLst>
            </p:cNvPr>
            <p:cNvSpPr/>
            <p:nvPr/>
          </p:nvSpPr>
          <p:spPr>
            <a:xfrm>
              <a:off x="5891542" y="7255"/>
              <a:ext cx="1562335"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8" name="Arrow: Chevron 12">
              <a:extLst>
                <a:ext uri="{FF2B5EF4-FFF2-40B4-BE49-F238E27FC236}">
                  <a16:creationId xmlns:a16="http://schemas.microsoft.com/office/drawing/2014/main" id="{FF953D3D-79E9-169F-500F-2ADF17CCF412}"/>
                </a:ext>
              </a:extLst>
            </p:cNvPr>
            <p:cNvSpPr txBox="1"/>
            <p:nvPr/>
          </p:nvSpPr>
          <p:spPr>
            <a:xfrm>
              <a:off x="6204009" y="7255"/>
              <a:ext cx="937401"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Subqueries and CTE</a:t>
              </a:r>
              <a:endParaRPr lang="en-NZ" sz="1100" kern="1200"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2244AFF-7748-148B-B45E-7DB0B3DC17F1}"/>
              </a:ext>
            </a:extLst>
          </p:cNvPr>
          <p:cNvGrpSpPr/>
          <p:nvPr/>
        </p:nvGrpSpPr>
        <p:grpSpPr>
          <a:xfrm>
            <a:off x="8597514" y="5122842"/>
            <a:ext cx="1562335" cy="624934"/>
            <a:chOff x="7297643" y="7255"/>
            <a:chExt cx="1562335" cy="624934"/>
          </a:xfrm>
        </p:grpSpPr>
        <p:sp>
          <p:nvSpPr>
            <p:cNvPr id="15" name="Arrow: Chevron 14">
              <a:extLst>
                <a:ext uri="{FF2B5EF4-FFF2-40B4-BE49-F238E27FC236}">
                  <a16:creationId xmlns:a16="http://schemas.microsoft.com/office/drawing/2014/main" id="{3E6DF700-ED35-4022-B29E-FC6BB5A1CFBB}"/>
                </a:ext>
              </a:extLst>
            </p:cNvPr>
            <p:cNvSpPr/>
            <p:nvPr/>
          </p:nvSpPr>
          <p:spPr>
            <a:xfrm>
              <a:off x="7297643" y="7255"/>
              <a:ext cx="1562335" cy="624934"/>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6" name="Arrow: Chevron 14">
              <a:extLst>
                <a:ext uri="{FF2B5EF4-FFF2-40B4-BE49-F238E27FC236}">
                  <a16:creationId xmlns:a16="http://schemas.microsoft.com/office/drawing/2014/main" id="{3E1C8A82-287E-1298-2965-285E69E7D156}"/>
                </a:ext>
              </a:extLst>
            </p:cNvPr>
            <p:cNvSpPr txBox="1"/>
            <p:nvPr/>
          </p:nvSpPr>
          <p:spPr>
            <a:xfrm>
              <a:off x="7610110" y="7255"/>
              <a:ext cx="937401" cy="624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Presenting results</a:t>
              </a:r>
            </a:p>
          </p:txBody>
        </p:sp>
      </p:grpSp>
    </p:spTree>
    <p:extLst>
      <p:ext uri="{BB962C8B-B14F-4D97-AF65-F5344CB8AC3E}">
        <p14:creationId xmlns:p14="http://schemas.microsoft.com/office/powerpoint/2010/main" val="411048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2147FF-543E-8223-24A8-0120BFA5A8DE}"/>
              </a:ext>
            </a:extLst>
          </p:cNvPr>
          <p:cNvSpPr>
            <a:spLocks noGrp="1"/>
          </p:cNvSpPr>
          <p:nvPr>
            <p:ph sz="quarter" idx="13"/>
          </p:nvPr>
        </p:nvSpPr>
        <p:spPr>
          <a:xfrm>
            <a:off x="594360" y="2162631"/>
            <a:ext cx="11400416" cy="4632615"/>
          </a:xfrm>
          <a:solidFill>
            <a:schemeClr val="bg1"/>
          </a:solidFill>
        </p:spPr>
        <p:txBody>
          <a:bodyPr>
            <a:normAutofit fontScale="25000" lnSpcReduction="20000"/>
          </a:bodyPr>
          <a:lstStyle/>
          <a:p>
            <a:pPr>
              <a:lnSpc>
                <a:spcPct val="120000"/>
              </a:lnSpc>
            </a:pPr>
            <a:r>
              <a:rPr lang="en-NZ" sz="7200" dirty="0">
                <a:solidFill>
                  <a:schemeClr val="tx1"/>
                </a:solidFill>
              </a:rPr>
              <a:t>Context</a:t>
            </a:r>
          </a:p>
          <a:p>
            <a:pPr lvl="1">
              <a:lnSpc>
                <a:spcPct val="120000"/>
              </a:lnSpc>
            </a:pPr>
            <a:r>
              <a:rPr lang="en-NZ" sz="6400" b="0" dirty="0" err="1"/>
              <a:t>Rockbuster</a:t>
            </a:r>
            <a:r>
              <a:rPr lang="en-NZ" sz="6400" b="0" dirty="0"/>
              <a:t> Stealth LLC is a movie rental company that used to have stores around the world. Facing stiff competition from streaming services, it is planning to launch an online video rental service in order to stay competitive.</a:t>
            </a:r>
          </a:p>
          <a:p>
            <a:pPr>
              <a:lnSpc>
                <a:spcPct val="120000"/>
              </a:lnSpc>
            </a:pPr>
            <a:r>
              <a:rPr lang="en-NZ" sz="7200" dirty="0">
                <a:solidFill>
                  <a:schemeClr val="tx1"/>
                </a:solidFill>
              </a:rPr>
              <a:t>Questions:</a:t>
            </a:r>
          </a:p>
          <a:p>
            <a:pPr lvl="1">
              <a:lnSpc>
                <a:spcPct val="120000"/>
              </a:lnSpc>
            </a:pPr>
            <a:r>
              <a:rPr lang="en-NZ" sz="6400" b="0" dirty="0"/>
              <a:t>Which countries are </a:t>
            </a:r>
            <a:r>
              <a:rPr lang="en-NZ" sz="6400" b="0" dirty="0" err="1"/>
              <a:t>Rockbuster</a:t>
            </a:r>
            <a:r>
              <a:rPr lang="en-NZ" sz="6400" b="0" dirty="0"/>
              <a:t> customers based in?</a:t>
            </a:r>
          </a:p>
          <a:p>
            <a:pPr lvl="1">
              <a:lnSpc>
                <a:spcPct val="120000"/>
              </a:lnSpc>
            </a:pPr>
            <a:r>
              <a:rPr lang="en-NZ" sz="6400" b="0" dirty="0"/>
              <a:t>Which movies contributed the most/least to revenue gain?</a:t>
            </a:r>
          </a:p>
          <a:p>
            <a:pPr lvl="1">
              <a:lnSpc>
                <a:spcPct val="120000"/>
              </a:lnSpc>
            </a:pPr>
            <a:r>
              <a:rPr lang="en-NZ" sz="6400" b="0" dirty="0"/>
              <a:t>What was the average rental duration for all videos?</a:t>
            </a:r>
          </a:p>
          <a:p>
            <a:pPr lvl="1">
              <a:lnSpc>
                <a:spcPct val="120000"/>
              </a:lnSpc>
            </a:pPr>
            <a:r>
              <a:rPr lang="en-NZ" sz="6400" b="0" dirty="0"/>
              <a:t>Where are customers with a high lifetime value based?</a:t>
            </a:r>
          </a:p>
          <a:p>
            <a:pPr lvl="1">
              <a:lnSpc>
                <a:spcPct val="120000"/>
              </a:lnSpc>
            </a:pPr>
            <a:r>
              <a:rPr lang="en-NZ" sz="6400" b="0" dirty="0"/>
              <a:t>Do sales figures vary between geographic regions?</a:t>
            </a:r>
          </a:p>
          <a:p>
            <a:pPr>
              <a:lnSpc>
                <a:spcPct val="120000"/>
              </a:lnSpc>
            </a:pPr>
            <a:r>
              <a:rPr lang="en-NZ" sz="7200" dirty="0">
                <a:solidFill>
                  <a:schemeClr val="tx1"/>
                </a:solidFill>
              </a:rPr>
              <a:t>Data</a:t>
            </a:r>
          </a:p>
          <a:p>
            <a:pPr lvl="1">
              <a:lnSpc>
                <a:spcPct val="120000"/>
              </a:lnSpc>
            </a:pPr>
            <a:r>
              <a:rPr lang="en-NZ" sz="6400" b="0" dirty="0" err="1"/>
              <a:t>Rockbuster</a:t>
            </a:r>
            <a:r>
              <a:rPr lang="en-NZ" sz="6400" b="0" dirty="0"/>
              <a:t> internal records (films, rentals, customers, payments) </a:t>
            </a:r>
          </a:p>
          <a:p>
            <a:endParaRPr lang="en-NZ" dirty="0"/>
          </a:p>
        </p:txBody>
      </p:sp>
      <p:sp>
        <p:nvSpPr>
          <p:cNvPr id="7" name="Title 6">
            <a:extLst>
              <a:ext uri="{FF2B5EF4-FFF2-40B4-BE49-F238E27FC236}">
                <a16:creationId xmlns:a16="http://schemas.microsoft.com/office/drawing/2014/main" id="{C9E0F294-EF10-A917-D23C-EF6FB23F783D}"/>
              </a:ext>
            </a:extLst>
          </p:cNvPr>
          <p:cNvSpPr>
            <a:spLocks noGrp="1"/>
          </p:cNvSpPr>
          <p:nvPr>
            <p:ph type="title"/>
          </p:nvPr>
        </p:nvSpPr>
        <p:spPr/>
        <p:txBody>
          <a:bodyPr/>
          <a:lstStyle/>
          <a:p>
            <a:r>
              <a:rPr lang="en-NZ" dirty="0"/>
              <a:t>Introduction</a:t>
            </a:r>
          </a:p>
        </p:txBody>
      </p:sp>
    </p:spTree>
    <p:extLst>
      <p:ext uri="{BB962C8B-B14F-4D97-AF65-F5344CB8AC3E}">
        <p14:creationId xmlns:p14="http://schemas.microsoft.com/office/powerpoint/2010/main" val="334668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74E0-8F59-9DCC-7F3D-E309B0D5D43F}"/>
              </a:ext>
            </a:extLst>
          </p:cNvPr>
          <p:cNvSpPr>
            <a:spLocks noGrp="1"/>
          </p:cNvSpPr>
          <p:nvPr>
            <p:ph type="title"/>
          </p:nvPr>
        </p:nvSpPr>
        <p:spPr>
          <a:xfrm>
            <a:off x="594360" y="650980"/>
            <a:ext cx="6787747" cy="1593507"/>
          </a:xfrm>
        </p:spPr>
        <p:txBody>
          <a:bodyPr/>
          <a:lstStyle/>
          <a:p>
            <a:r>
              <a:rPr lang="en-NZ" dirty="0"/>
              <a:t>Entity Relationship Diagram</a:t>
            </a:r>
            <a:br>
              <a:rPr lang="en-US" dirty="0">
                <a:solidFill>
                  <a:schemeClr val="accent1"/>
                </a:solidFill>
              </a:rPr>
            </a:br>
            <a:endParaRPr lang="en-NZ" dirty="0">
              <a:solidFill>
                <a:schemeClr val="accent1"/>
              </a:solidFill>
            </a:endParaRPr>
          </a:p>
        </p:txBody>
      </p:sp>
      <p:pic>
        <p:nvPicPr>
          <p:cNvPr id="5" name="Content Placeholder 4" descr="A diagram of a computer program&#10;&#10;AI-generated content may be incorrect.">
            <a:extLst>
              <a:ext uri="{FF2B5EF4-FFF2-40B4-BE49-F238E27FC236}">
                <a16:creationId xmlns:a16="http://schemas.microsoft.com/office/drawing/2014/main" id="{B4F44470-CF4C-C931-ACDE-8FD60E9889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1607" y="2244487"/>
            <a:ext cx="7577184" cy="4505783"/>
          </a:xfrm>
        </p:spPr>
      </p:pic>
      <p:sp>
        <p:nvSpPr>
          <p:cNvPr id="6" name="TextBox 5">
            <a:extLst>
              <a:ext uri="{FF2B5EF4-FFF2-40B4-BE49-F238E27FC236}">
                <a16:creationId xmlns:a16="http://schemas.microsoft.com/office/drawing/2014/main" id="{41DE0E33-C0ED-D4EF-E021-92601AB2B357}"/>
              </a:ext>
            </a:extLst>
          </p:cNvPr>
          <p:cNvSpPr txBox="1"/>
          <p:nvPr/>
        </p:nvSpPr>
        <p:spPr>
          <a:xfrm>
            <a:off x="6560457" y="3579787"/>
            <a:ext cx="5297714" cy="923330"/>
          </a:xfrm>
          <a:prstGeom prst="rect">
            <a:avLst/>
          </a:prstGeom>
          <a:solidFill>
            <a:schemeClr val="bg1"/>
          </a:solidFill>
          <a:ln w="19050">
            <a:solidFill>
              <a:schemeClr val="tx1"/>
            </a:solidFill>
          </a:ln>
        </p:spPr>
        <p:txBody>
          <a:bodyPr wrap="square">
            <a:spAutoFit/>
          </a:bodyPr>
          <a:lstStyle/>
          <a:p>
            <a:r>
              <a:rPr lang="en-US" dirty="0"/>
              <a:t>The </a:t>
            </a:r>
            <a:r>
              <a:rPr lang="en-US" dirty="0" err="1"/>
              <a:t>Rockbuster</a:t>
            </a:r>
            <a:r>
              <a:rPr lang="en-US" dirty="0"/>
              <a:t> database have a snowflake schema with two fact tables (</a:t>
            </a:r>
            <a:r>
              <a:rPr lang="en-US" dirty="0">
                <a:solidFill>
                  <a:srgbClr val="FF6600"/>
                </a:solidFill>
              </a:rPr>
              <a:t>payment and rental</a:t>
            </a:r>
            <a:r>
              <a:rPr lang="en-US" dirty="0"/>
              <a:t>) and multiple related dimension</a:t>
            </a:r>
            <a:r>
              <a:rPr lang="en-US" b="1" dirty="0"/>
              <a:t> </a:t>
            </a:r>
            <a:r>
              <a:rPr lang="en-US" dirty="0"/>
              <a:t>tables</a:t>
            </a:r>
          </a:p>
        </p:txBody>
      </p:sp>
    </p:spTree>
    <p:extLst>
      <p:ext uri="{BB962C8B-B14F-4D97-AF65-F5344CB8AC3E}">
        <p14:creationId xmlns:p14="http://schemas.microsoft.com/office/powerpoint/2010/main" val="414912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D4BC-783F-5499-CD06-B9A9496ABA05}"/>
              </a:ext>
            </a:extLst>
          </p:cNvPr>
          <p:cNvSpPr>
            <a:spLocks noGrp="1"/>
          </p:cNvSpPr>
          <p:nvPr>
            <p:ph type="title"/>
          </p:nvPr>
        </p:nvSpPr>
        <p:spPr>
          <a:xfrm>
            <a:off x="547622" y="891123"/>
            <a:ext cx="7663992" cy="903959"/>
          </a:xfrm>
          <a:solidFill>
            <a:schemeClr val="bg1"/>
          </a:solidFill>
        </p:spPr>
        <p:txBody>
          <a:bodyPr/>
          <a:lstStyle/>
          <a:p>
            <a:r>
              <a:rPr lang="en-NZ" dirty="0"/>
              <a:t>Descriptive Statistics of Data</a:t>
            </a:r>
          </a:p>
        </p:txBody>
      </p:sp>
      <p:graphicFrame>
        <p:nvGraphicFramePr>
          <p:cNvPr id="5" name="Table 4">
            <a:extLst>
              <a:ext uri="{FF2B5EF4-FFF2-40B4-BE49-F238E27FC236}">
                <a16:creationId xmlns:a16="http://schemas.microsoft.com/office/drawing/2014/main" id="{938587BF-CFF8-1800-BE8A-0294B3ACAC2D}"/>
              </a:ext>
            </a:extLst>
          </p:cNvPr>
          <p:cNvGraphicFramePr>
            <a:graphicFrameLocks noGrp="1"/>
          </p:cNvGraphicFramePr>
          <p:nvPr>
            <p:extLst>
              <p:ext uri="{D42A27DB-BD31-4B8C-83A1-F6EECF244321}">
                <p14:modId xmlns:p14="http://schemas.microsoft.com/office/powerpoint/2010/main" val="826288513"/>
              </p:ext>
            </p:extLst>
          </p:nvPr>
        </p:nvGraphicFramePr>
        <p:xfrm>
          <a:off x="547622" y="4243306"/>
          <a:ext cx="8698844" cy="1854200"/>
        </p:xfrm>
        <a:graphic>
          <a:graphicData uri="http://schemas.openxmlformats.org/drawingml/2006/table">
            <a:tbl>
              <a:tblPr firstRow="1" bandRow="1">
                <a:tableStyleId>{5C22544A-7EE6-4342-B048-85BDC9FD1C3A}</a:tableStyleId>
              </a:tblPr>
              <a:tblGrid>
                <a:gridCol w="2397608">
                  <a:extLst>
                    <a:ext uri="{9D8B030D-6E8A-4147-A177-3AD203B41FA5}">
                      <a16:colId xmlns:a16="http://schemas.microsoft.com/office/drawing/2014/main" val="1324890176"/>
                    </a:ext>
                  </a:extLst>
                </a:gridCol>
                <a:gridCol w="1951814">
                  <a:extLst>
                    <a:ext uri="{9D8B030D-6E8A-4147-A177-3AD203B41FA5}">
                      <a16:colId xmlns:a16="http://schemas.microsoft.com/office/drawing/2014/main" val="3427971704"/>
                    </a:ext>
                  </a:extLst>
                </a:gridCol>
                <a:gridCol w="2174711">
                  <a:extLst>
                    <a:ext uri="{9D8B030D-6E8A-4147-A177-3AD203B41FA5}">
                      <a16:colId xmlns:a16="http://schemas.microsoft.com/office/drawing/2014/main" val="726640953"/>
                    </a:ext>
                  </a:extLst>
                </a:gridCol>
                <a:gridCol w="2174711">
                  <a:extLst>
                    <a:ext uri="{9D8B030D-6E8A-4147-A177-3AD203B41FA5}">
                      <a16:colId xmlns:a16="http://schemas.microsoft.com/office/drawing/2014/main" val="868281939"/>
                    </a:ext>
                  </a:extLst>
                </a:gridCol>
              </a:tblGrid>
              <a:tr h="370840">
                <a:tc>
                  <a:txBody>
                    <a:bodyPr/>
                    <a:lstStyle/>
                    <a:p>
                      <a:endParaRPr lang="en-NZ" dirty="0">
                        <a:solidFill>
                          <a:schemeClr val="tx1"/>
                        </a:solidFill>
                      </a:endParaRPr>
                    </a:p>
                  </a:txBody>
                  <a:tcPr>
                    <a:noFill/>
                  </a:tcPr>
                </a:tc>
                <a:tc>
                  <a:txBody>
                    <a:bodyPr/>
                    <a:lstStyle/>
                    <a:p>
                      <a:pPr algn="ctr"/>
                      <a:r>
                        <a:rPr lang="en-NZ" dirty="0">
                          <a:solidFill>
                            <a:schemeClr val="tx1"/>
                          </a:solidFill>
                        </a:rPr>
                        <a:t>Average</a:t>
                      </a:r>
                    </a:p>
                  </a:txBody>
                  <a:tcPr>
                    <a:noFill/>
                  </a:tcPr>
                </a:tc>
                <a:tc>
                  <a:txBody>
                    <a:bodyPr/>
                    <a:lstStyle/>
                    <a:p>
                      <a:pPr algn="ctr"/>
                      <a:r>
                        <a:rPr lang="en-NZ" dirty="0">
                          <a:solidFill>
                            <a:schemeClr val="tx1"/>
                          </a:solidFill>
                        </a:rPr>
                        <a:t>Maximum</a:t>
                      </a:r>
                    </a:p>
                  </a:txBody>
                  <a:tcPr>
                    <a:noFill/>
                  </a:tcPr>
                </a:tc>
                <a:tc>
                  <a:txBody>
                    <a:bodyPr/>
                    <a:lstStyle/>
                    <a:p>
                      <a:pPr algn="ctr"/>
                      <a:r>
                        <a:rPr lang="en-NZ" dirty="0">
                          <a:solidFill>
                            <a:schemeClr val="tx1"/>
                          </a:solidFill>
                        </a:rPr>
                        <a:t>Minimum</a:t>
                      </a:r>
                    </a:p>
                  </a:txBody>
                  <a:tcPr>
                    <a:noFill/>
                  </a:tcPr>
                </a:tc>
                <a:extLst>
                  <a:ext uri="{0D108BD9-81ED-4DB2-BD59-A6C34878D82A}">
                    <a16:rowId xmlns:a16="http://schemas.microsoft.com/office/drawing/2014/main" val="3063802110"/>
                  </a:ext>
                </a:extLst>
              </a:tr>
              <a:tr h="370840">
                <a:tc>
                  <a:txBody>
                    <a:bodyPr/>
                    <a:lstStyle/>
                    <a:p>
                      <a:r>
                        <a:rPr lang="en-NZ" dirty="0"/>
                        <a:t>Rental Duration (Day)</a:t>
                      </a:r>
                    </a:p>
                  </a:txBody>
                  <a:tcPr>
                    <a:noFill/>
                  </a:tcPr>
                </a:tc>
                <a:tc>
                  <a:txBody>
                    <a:bodyPr/>
                    <a:lstStyle/>
                    <a:p>
                      <a:pPr algn="ctr"/>
                      <a:r>
                        <a:rPr lang="en-NZ" dirty="0"/>
                        <a:t>5</a:t>
                      </a:r>
                    </a:p>
                  </a:txBody>
                  <a:tcPr>
                    <a:noFill/>
                  </a:tcPr>
                </a:tc>
                <a:tc>
                  <a:txBody>
                    <a:bodyPr/>
                    <a:lstStyle/>
                    <a:p>
                      <a:pPr algn="ctr"/>
                      <a:r>
                        <a:rPr lang="en-NZ" dirty="0"/>
                        <a:t>7</a:t>
                      </a:r>
                    </a:p>
                  </a:txBody>
                  <a:tcPr>
                    <a:noFill/>
                  </a:tcPr>
                </a:tc>
                <a:tc>
                  <a:txBody>
                    <a:bodyPr/>
                    <a:lstStyle/>
                    <a:p>
                      <a:pPr algn="ctr"/>
                      <a:r>
                        <a:rPr lang="en-NZ" dirty="0"/>
                        <a:t>3</a:t>
                      </a:r>
                    </a:p>
                  </a:txBody>
                  <a:tcPr>
                    <a:noFill/>
                  </a:tcPr>
                </a:tc>
                <a:extLst>
                  <a:ext uri="{0D108BD9-81ED-4DB2-BD59-A6C34878D82A}">
                    <a16:rowId xmlns:a16="http://schemas.microsoft.com/office/drawing/2014/main" val="565072890"/>
                  </a:ext>
                </a:extLst>
              </a:tr>
              <a:tr h="370840">
                <a:tc>
                  <a:txBody>
                    <a:bodyPr/>
                    <a:lstStyle/>
                    <a:p>
                      <a:r>
                        <a:rPr lang="en-NZ" dirty="0"/>
                        <a:t>Rental Rate ($)</a:t>
                      </a:r>
                    </a:p>
                  </a:txBody>
                  <a:tcPr>
                    <a:noFill/>
                  </a:tcPr>
                </a:tc>
                <a:tc>
                  <a:txBody>
                    <a:bodyPr/>
                    <a:lstStyle/>
                    <a:p>
                      <a:pPr algn="ctr"/>
                      <a:r>
                        <a:rPr lang="en-NZ" dirty="0"/>
                        <a:t>3</a:t>
                      </a:r>
                    </a:p>
                  </a:txBody>
                  <a:tcPr>
                    <a:noFill/>
                  </a:tcPr>
                </a:tc>
                <a:tc>
                  <a:txBody>
                    <a:bodyPr/>
                    <a:lstStyle/>
                    <a:p>
                      <a:pPr algn="ctr"/>
                      <a:r>
                        <a:rPr lang="en-NZ" dirty="0"/>
                        <a:t>5</a:t>
                      </a:r>
                    </a:p>
                  </a:txBody>
                  <a:tcPr>
                    <a:noFill/>
                  </a:tcPr>
                </a:tc>
                <a:tc>
                  <a:txBody>
                    <a:bodyPr/>
                    <a:lstStyle/>
                    <a:p>
                      <a:pPr algn="ctr"/>
                      <a:r>
                        <a:rPr lang="en-NZ" dirty="0"/>
                        <a:t>1</a:t>
                      </a:r>
                    </a:p>
                  </a:txBody>
                  <a:tcPr>
                    <a:noFill/>
                  </a:tcPr>
                </a:tc>
                <a:extLst>
                  <a:ext uri="{0D108BD9-81ED-4DB2-BD59-A6C34878D82A}">
                    <a16:rowId xmlns:a16="http://schemas.microsoft.com/office/drawing/2014/main" val="2006151719"/>
                  </a:ext>
                </a:extLst>
              </a:tr>
              <a:tr h="370840">
                <a:tc>
                  <a:txBody>
                    <a:bodyPr/>
                    <a:lstStyle/>
                    <a:p>
                      <a:r>
                        <a:rPr lang="en-NZ" dirty="0"/>
                        <a:t>Length(Min)</a:t>
                      </a:r>
                    </a:p>
                  </a:txBody>
                  <a:tcPr>
                    <a:noFill/>
                  </a:tcPr>
                </a:tc>
                <a:tc>
                  <a:txBody>
                    <a:bodyPr/>
                    <a:lstStyle/>
                    <a:p>
                      <a:pPr algn="ctr"/>
                      <a:r>
                        <a:rPr lang="en-NZ" dirty="0"/>
                        <a:t>115</a:t>
                      </a:r>
                    </a:p>
                  </a:txBody>
                  <a:tcPr>
                    <a:noFill/>
                  </a:tcPr>
                </a:tc>
                <a:tc>
                  <a:txBody>
                    <a:bodyPr/>
                    <a:lstStyle/>
                    <a:p>
                      <a:pPr algn="ctr"/>
                      <a:r>
                        <a:rPr lang="en-NZ" dirty="0"/>
                        <a:t>185</a:t>
                      </a:r>
                    </a:p>
                  </a:txBody>
                  <a:tcPr>
                    <a:noFill/>
                  </a:tcPr>
                </a:tc>
                <a:tc>
                  <a:txBody>
                    <a:bodyPr/>
                    <a:lstStyle/>
                    <a:p>
                      <a:pPr algn="ctr"/>
                      <a:r>
                        <a:rPr lang="en-NZ" dirty="0"/>
                        <a:t>46</a:t>
                      </a:r>
                    </a:p>
                  </a:txBody>
                  <a:tcPr>
                    <a:noFill/>
                  </a:tcPr>
                </a:tc>
                <a:extLst>
                  <a:ext uri="{0D108BD9-81ED-4DB2-BD59-A6C34878D82A}">
                    <a16:rowId xmlns:a16="http://schemas.microsoft.com/office/drawing/2014/main" val="193252369"/>
                  </a:ext>
                </a:extLst>
              </a:tr>
              <a:tr h="370840">
                <a:tc>
                  <a:txBody>
                    <a:bodyPr/>
                    <a:lstStyle/>
                    <a:p>
                      <a:r>
                        <a:rPr lang="en-NZ" dirty="0"/>
                        <a:t>Replacement Cost ($)</a:t>
                      </a:r>
                    </a:p>
                  </a:txBody>
                  <a:tcPr>
                    <a:noFill/>
                  </a:tcPr>
                </a:tc>
                <a:tc>
                  <a:txBody>
                    <a:bodyPr/>
                    <a:lstStyle/>
                    <a:p>
                      <a:pPr algn="ctr"/>
                      <a:r>
                        <a:rPr lang="en-NZ" dirty="0"/>
                        <a:t>10</a:t>
                      </a:r>
                    </a:p>
                  </a:txBody>
                  <a:tcPr>
                    <a:noFill/>
                  </a:tcPr>
                </a:tc>
                <a:tc>
                  <a:txBody>
                    <a:bodyPr/>
                    <a:lstStyle/>
                    <a:p>
                      <a:pPr algn="ctr"/>
                      <a:r>
                        <a:rPr lang="en-NZ" dirty="0"/>
                        <a:t>30</a:t>
                      </a:r>
                    </a:p>
                  </a:txBody>
                  <a:tcPr>
                    <a:noFill/>
                  </a:tcPr>
                </a:tc>
                <a:tc>
                  <a:txBody>
                    <a:bodyPr/>
                    <a:lstStyle/>
                    <a:p>
                      <a:pPr algn="ctr"/>
                      <a:r>
                        <a:rPr lang="en-NZ" dirty="0"/>
                        <a:t>20</a:t>
                      </a:r>
                    </a:p>
                  </a:txBody>
                  <a:tcPr>
                    <a:noFill/>
                  </a:tcPr>
                </a:tc>
                <a:extLst>
                  <a:ext uri="{0D108BD9-81ED-4DB2-BD59-A6C34878D82A}">
                    <a16:rowId xmlns:a16="http://schemas.microsoft.com/office/drawing/2014/main" val="2506487542"/>
                  </a:ext>
                </a:extLst>
              </a:tr>
            </a:tbl>
          </a:graphicData>
        </a:graphic>
      </p:graphicFrame>
      <p:sp>
        <p:nvSpPr>
          <p:cNvPr id="7" name="TextBox 6">
            <a:extLst>
              <a:ext uri="{FF2B5EF4-FFF2-40B4-BE49-F238E27FC236}">
                <a16:creationId xmlns:a16="http://schemas.microsoft.com/office/drawing/2014/main" id="{FC2B44F8-0479-1372-B25C-7DEE9FDE521B}"/>
              </a:ext>
            </a:extLst>
          </p:cNvPr>
          <p:cNvSpPr txBox="1"/>
          <p:nvPr/>
        </p:nvSpPr>
        <p:spPr>
          <a:xfrm>
            <a:off x="547622" y="2341712"/>
            <a:ext cx="7663992" cy="1569660"/>
          </a:xfrm>
          <a:prstGeom prst="rect">
            <a:avLst/>
          </a:prstGeom>
          <a:solidFill>
            <a:schemeClr val="bg1"/>
          </a:solidFill>
          <a:ln w="19050">
            <a:solidFill>
              <a:schemeClr val="tx1"/>
            </a:solidFill>
          </a:ln>
        </p:spPr>
        <p:txBody>
          <a:bodyPr wrap="square">
            <a:spAutoFit/>
          </a:bodyPr>
          <a:lstStyle/>
          <a:p>
            <a:r>
              <a:rPr lang="en-NZ" sz="2400" dirty="0"/>
              <a:t>The dataset includes </a:t>
            </a:r>
            <a:r>
              <a:rPr lang="en-NZ" sz="2400" b="1" dirty="0"/>
              <a:t>599 customers</a:t>
            </a:r>
            <a:r>
              <a:rPr lang="en-NZ" sz="2400" dirty="0"/>
              <a:t> from </a:t>
            </a:r>
            <a:r>
              <a:rPr lang="en-NZ" sz="2400" b="1" dirty="0"/>
              <a:t>600 cities</a:t>
            </a:r>
            <a:r>
              <a:rPr lang="en-NZ" sz="2400" dirty="0"/>
              <a:t> across </a:t>
            </a:r>
            <a:r>
              <a:rPr lang="en-NZ" sz="2400" b="1" dirty="0"/>
              <a:t>109 countries</a:t>
            </a:r>
            <a:r>
              <a:rPr lang="en-NZ" sz="2400" dirty="0"/>
              <a:t>. It contains </a:t>
            </a:r>
            <a:r>
              <a:rPr lang="en-NZ" sz="2400" b="1" dirty="0"/>
              <a:t>1,000 films</a:t>
            </a:r>
            <a:r>
              <a:rPr lang="en-NZ" sz="2400" dirty="0"/>
              <a:t> spanning </a:t>
            </a:r>
            <a:r>
              <a:rPr lang="en-NZ" sz="2400" b="1" dirty="0"/>
              <a:t>20 genres</a:t>
            </a:r>
            <a:r>
              <a:rPr lang="en-NZ" sz="2400" dirty="0"/>
              <a:t>, generating a total revenue of </a:t>
            </a:r>
            <a:r>
              <a:rPr lang="en-NZ" sz="2400" b="1" dirty="0"/>
              <a:t>$61,312.04</a:t>
            </a:r>
            <a:r>
              <a:rPr lang="en-NZ" sz="2400" dirty="0"/>
              <a:t>.</a:t>
            </a:r>
            <a:endParaRPr lang="en-NZ" sz="2400" dirty="0">
              <a:solidFill>
                <a:schemeClr val="accent2">
                  <a:lumMod val="75000"/>
                </a:schemeClr>
              </a:solidFill>
              <a:effectLst/>
            </a:endParaRPr>
          </a:p>
        </p:txBody>
      </p:sp>
    </p:spTree>
    <p:extLst>
      <p:ext uri="{BB962C8B-B14F-4D97-AF65-F5344CB8AC3E}">
        <p14:creationId xmlns:p14="http://schemas.microsoft.com/office/powerpoint/2010/main" val="376914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7408-FB61-3BAE-4D1B-11F9BC2E0588}"/>
              </a:ext>
            </a:extLst>
          </p:cNvPr>
          <p:cNvSpPr>
            <a:spLocks noGrp="1"/>
          </p:cNvSpPr>
          <p:nvPr>
            <p:ph type="title"/>
          </p:nvPr>
        </p:nvSpPr>
        <p:spPr/>
        <p:txBody>
          <a:bodyPr/>
          <a:lstStyle/>
          <a:p>
            <a:r>
              <a:rPr lang="en-NZ" dirty="0"/>
              <a:t>Distribution of Customers</a:t>
            </a:r>
          </a:p>
        </p:txBody>
      </p:sp>
      <p:pic>
        <p:nvPicPr>
          <p:cNvPr id="4" name="Content Placeholder 14" descr="A map of the world&#10;&#10;AI-generated content may be incorrect.">
            <a:extLst>
              <a:ext uri="{FF2B5EF4-FFF2-40B4-BE49-F238E27FC236}">
                <a16:creationId xmlns:a16="http://schemas.microsoft.com/office/drawing/2014/main" id="{15CC50C7-43A0-25DF-115C-4285CCEA923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60" y="2202540"/>
            <a:ext cx="9203418" cy="4304611"/>
          </a:xfrm>
        </p:spPr>
      </p:pic>
      <p:sp>
        <p:nvSpPr>
          <p:cNvPr id="5" name="TextBox 4">
            <a:extLst>
              <a:ext uri="{FF2B5EF4-FFF2-40B4-BE49-F238E27FC236}">
                <a16:creationId xmlns:a16="http://schemas.microsoft.com/office/drawing/2014/main" id="{000E42E4-79C2-A36B-9602-B7ABE6420A54}"/>
              </a:ext>
            </a:extLst>
          </p:cNvPr>
          <p:cNvSpPr txBox="1"/>
          <p:nvPr/>
        </p:nvSpPr>
        <p:spPr>
          <a:xfrm>
            <a:off x="6298947" y="5583821"/>
            <a:ext cx="5515932" cy="923330"/>
          </a:xfrm>
          <a:prstGeom prst="rect">
            <a:avLst/>
          </a:prstGeom>
          <a:solidFill>
            <a:schemeClr val="bg1"/>
          </a:solidFill>
          <a:ln w="12700">
            <a:solidFill>
              <a:schemeClr val="tx1"/>
            </a:solidFill>
          </a:ln>
        </p:spPr>
        <p:txBody>
          <a:bodyPr wrap="square" rtlCol="0">
            <a:spAutoFit/>
          </a:bodyPr>
          <a:lstStyle/>
          <a:p>
            <a:r>
              <a:rPr lang="en-NZ" dirty="0">
                <a:solidFill>
                  <a:srgbClr val="FF6600"/>
                </a:solidFill>
              </a:rPr>
              <a:t>India and China </a:t>
            </a:r>
            <a:r>
              <a:rPr lang="en-NZ" dirty="0"/>
              <a:t>had the largest customer bases, followed by the United States, Japan, Mexico, Brazil, Russia, the Philippines, and Turkey.</a:t>
            </a:r>
          </a:p>
        </p:txBody>
      </p:sp>
    </p:spTree>
    <p:extLst>
      <p:ext uri="{BB962C8B-B14F-4D97-AF65-F5344CB8AC3E}">
        <p14:creationId xmlns:p14="http://schemas.microsoft.com/office/powerpoint/2010/main" val="226182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5DE6-0136-3A18-9F0B-BB4F35F54AA7}"/>
              </a:ext>
            </a:extLst>
          </p:cNvPr>
          <p:cNvSpPr>
            <a:spLocks noGrp="1"/>
          </p:cNvSpPr>
          <p:nvPr>
            <p:ph type="title"/>
          </p:nvPr>
        </p:nvSpPr>
        <p:spPr/>
        <p:txBody>
          <a:bodyPr/>
          <a:lstStyle/>
          <a:p>
            <a:r>
              <a:rPr lang="en-NZ" b="1" dirty="0"/>
              <a:t>Revenue by Genre</a:t>
            </a:r>
          </a:p>
        </p:txBody>
      </p:sp>
      <p:pic>
        <p:nvPicPr>
          <p:cNvPr id="16" name="Content Placeholder 15" descr="A green circles with white text&#10;&#10;AI-generated content may be incorrect.">
            <a:extLst>
              <a:ext uri="{FF2B5EF4-FFF2-40B4-BE49-F238E27FC236}">
                <a16:creationId xmlns:a16="http://schemas.microsoft.com/office/drawing/2014/main" id="{88849305-04FD-3458-F64E-645282E137F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1941" y="2182971"/>
            <a:ext cx="5789285" cy="4485457"/>
          </a:xfrm>
        </p:spPr>
      </p:pic>
      <p:sp>
        <p:nvSpPr>
          <p:cNvPr id="6" name="TextBox 5">
            <a:extLst>
              <a:ext uri="{FF2B5EF4-FFF2-40B4-BE49-F238E27FC236}">
                <a16:creationId xmlns:a16="http://schemas.microsoft.com/office/drawing/2014/main" id="{8117D8B7-1C27-47E7-F4C8-4082B756AF5A}"/>
              </a:ext>
            </a:extLst>
          </p:cNvPr>
          <p:cNvSpPr txBox="1"/>
          <p:nvPr/>
        </p:nvSpPr>
        <p:spPr>
          <a:xfrm>
            <a:off x="7063397" y="3610091"/>
            <a:ext cx="4289919" cy="1631216"/>
          </a:xfrm>
          <a:prstGeom prst="rect">
            <a:avLst/>
          </a:prstGeom>
          <a:solidFill>
            <a:schemeClr val="bg1"/>
          </a:solidFill>
          <a:ln w="12700">
            <a:solidFill>
              <a:schemeClr val="tx1"/>
            </a:solidFill>
          </a:ln>
        </p:spPr>
        <p:txBody>
          <a:bodyPr wrap="square" rtlCol="0">
            <a:spAutoFit/>
          </a:bodyPr>
          <a:lstStyle/>
          <a:p>
            <a:r>
              <a:rPr lang="en-NZ" sz="2000" dirty="0"/>
              <a:t>Globally, the </a:t>
            </a:r>
            <a:r>
              <a:rPr lang="en-NZ" sz="2000" dirty="0">
                <a:solidFill>
                  <a:srgbClr val="FF6600"/>
                </a:solidFill>
              </a:rPr>
              <a:t>Sports, Sci-Fi, and Animation</a:t>
            </a:r>
            <a:r>
              <a:rPr lang="en-NZ" sz="2000" dirty="0"/>
              <a:t> genres were the most profitable, whereas </a:t>
            </a:r>
            <a:r>
              <a:rPr lang="en-NZ" sz="2000" dirty="0">
                <a:solidFill>
                  <a:srgbClr val="FF6600"/>
                </a:solidFill>
              </a:rPr>
              <a:t>Children, Music, and Thriller </a:t>
            </a:r>
            <a:r>
              <a:rPr lang="en-NZ" sz="2000" dirty="0"/>
              <a:t>generated the lowest revenues.</a:t>
            </a:r>
          </a:p>
        </p:txBody>
      </p:sp>
    </p:spTree>
    <p:extLst>
      <p:ext uri="{BB962C8B-B14F-4D97-AF65-F5344CB8AC3E}">
        <p14:creationId xmlns:p14="http://schemas.microsoft.com/office/powerpoint/2010/main" val="246275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a number of people&#10;&#10;AI-generated content may be incorrect.">
            <a:extLst>
              <a:ext uri="{FF2B5EF4-FFF2-40B4-BE49-F238E27FC236}">
                <a16:creationId xmlns:a16="http://schemas.microsoft.com/office/drawing/2014/main" id="{904A0FF8-BB0B-ECBB-238F-8547C24480F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4360" y="1273352"/>
            <a:ext cx="7011126" cy="5610051"/>
          </a:xfrm>
        </p:spPr>
      </p:pic>
      <p:sp>
        <p:nvSpPr>
          <p:cNvPr id="2" name="Title 1">
            <a:extLst>
              <a:ext uri="{FF2B5EF4-FFF2-40B4-BE49-F238E27FC236}">
                <a16:creationId xmlns:a16="http://schemas.microsoft.com/office/drawing/2014/main" id="{364B212B-1FA2-81CB-9F5E-47EA0365B052}"/>
              </a:ext>
            </a:extLst>
          </p:cNvPr>
          <p:cNvSpPr>
            <a:spLocks noGrp="1"/>
          </p:cNvSpPr>
          <p:nvPr>
            <p:ph type="title"/>
          </p:nvPr>
        </p:nvSpPr>
        <p:spPr>
          <a:xfrm>
            <a:off x="594360" y="493486"/>
            <a:ext cx="8985069" cy="779866"/>
          </a:xfrm>
          <a:solidFill>
            <a:schemeClr val="bg1"/>
          </a:solidFill>
        </p:spPr>
        <p:txBody>
          <a:bodyPr/>
          <a:lstStyle/>
          <a:p>
            <a:r>
              <a:rPr lang="en-NZ" dirty="0"/>
              <a:t>India vs China Revenue by Genre</a:t>
            </a:r>
          </a:p>
        </p:txBody>
      </p:sp>
      <p:sp>
        <p:nvSpPr>
          <p:cNvPr id="11" name="TextBox 10">
            <a:extLst>
              <a:ext uri="{FF2B5EF4-FFF2-40B4-BE49-F238E27FC236}">
                <a16:creationId xmlns:a16="http://schemas.microsoft.com/office/drawing/2014/main" id="{8C63BC19-4418-3231-E07E-1269D9927F0D}"/>
              </a:ext>
            </a:extLst>
          </p:cNvPr>
          <p:cNvSpPr txBox="1"/>
          <p:nvPr/>
        </p:nvSpPr>
        <p:spPr>
          <a:xfrm>
            <a:off x="8008743" y="3871409"/>
            <a:ext cx="3903110" cy="2031325"/>
          </a:xfrm>
          <a:prstGeom prst="rect">
            <a:avLst/>
          </a:prstGeom>
          <a:solidFill>
            <a:schemeClr val="bg1"/>
          </a:solidFill>
          <a:ln w="12700">
            <a:solidFill>
              <a:schemeClr val="tx1"/>
            </a:solidFill>
          </a:ln>
        </p:spPr>
        <p:txBody>
          <a:bodyPr wrap="square" rtlCol="0">
            <a:spAutoFit/>
          </a:bodyPr>
          <a:lstStyle/>
          <a:p>
            <a:r>
              <a:rPr lang="en-NZ" dirty="0">
                <a:solidFill>
                  <a:srgbClr val="FF6600"/>
                </a:solidFill>
              </a:rPr>
              <a:t>Documentary </a:t>
            </a:r>
            <a:r>
              <a:rPr lang="en-NZ" dirty="0"/>
              <a:t>and </a:t>
            </a:r>
            <a:r>
              <a:rPr lang="en-NZ" dirty="0">
                <a:solidFill>
                  <a:srgbClr val="FF6600"/>
                </a:solidFill>
              </a:rPr>
              <a:t>Children </a:t>
            </a:r>
            <a:r>
              <a:rPr lang="en-NZ" dirty="0"/>
              <a:t>genres attracted 440.0 and 432.0 in India, while they generated only 307.2 and 312.2 in China. </a:t>
            </a:r>
          </a:p>
          <a:p>
            <a:r>
              <a:rPr lang="en-NZ" dirty="0"/>
              <a:t>In contrast, the </a:t>
            </a:r>
            <a:r>
              <a:rPr lang="en-NZ" dirty="0">
                <a:solidFill>
                  <a:srgbClr val="FF6600"/>
                </a:solidFill>
              </a:rPr>
              <a:t>Family</a:t>
            </a:r>
            <a:r>
              <a:rPr lang="en-NZ" dirty="0"/>
              <a:t> genre performed better in China with 379.1, compared to just 332.1 in India.</a:t>
            </a:r>
          </a:p>
        </p:txBody>
      </p:sp>
    </p:spTree>
    <p:extLst>
      <p:ext uri="{BB962C8B-B14F-4D97-AF65-F5344CB8AC3E}">
        <p14:creationId xmlns:p14="http://schemas.microsoft.com/office/powerpoint/2010/main" val="336723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FC79-CFFE-5E1F-F054-CB5D9F459959}"/>
              </a:ext>
            </a:extLst>
          </p:cNvPr>
          <p:cNvSpPr>
            <a:spLocks noGrp="1"/>
          </p:cNvSpPr>
          <p:nvPr>
            <p:ph type="title"/>
          </p:nvPr>
        </p:nvSpPr>
        <p:spPr/>
        <p:txBody>
          <a:bodyPr/>
          <a:lstStyle/>
          <a:p>
            <a:r>
              <a:rPr lang="en-NZ" dirty="0"/>
              <a:t>Conclusions</a:t>
            </a:r>
          </a:p>
        </p:txBody>
      </p:sp>
      <p:sp>
        <p:nvSpPr>
          <p:cNvPr id="3" name="Content Placeholder 2">
            <a:extLst>
              <a:ext uri="{FF2B5EF4-FFF2-40B4-BE49-F238E27FC236}">
                <a16:creationId xmlns:a16="http://schemas.microsoft.com/office/drawing/2014/main" id="{57F9C883-E4F4-53AF-4887-5442C3C1344A}"/>
              </a:ext>
            </a:extLst>
          </p:cNvPr>
          <p:cNvSpPr>
            <a:spLocks noGrp="1"/>
          </p:cNvSpPr>
          <p:nvPr>
            <p:ph sz="quarter" idx="13"/>
          </p:nvPr>
        </p:nvSpPr>
        <p:spPr>
          <a:xfrm>
            <a:off x="623751" y="2430066"/>
            <a:ext cx="10944498" cy="2890717"/>
          </a:xfrm>
        </p:spPr>
        <p:txBody>
          <a:bodyPr>
            <a:normAutofit/>
          </a:bodyPr>
          <a:lstStyle/>
          <a:p>
            <a:r>
              <a:rPr lang="en-NZ" sz="2100" b="1" dirty="0">
                <a:solidFill>
                  <a:schemeClr val="tx1"/>
                </a:solidFill>
              </a:rPr>
              <a:t>Findings</a:t>
            </a:r>
          </a:p>
          <a:p>
            <a:pPr lvl="1"/>
            <a:r>
              <a:rPr lang="en-NZ" sz="1700" b="0" dirty="0">
                <a:solidFill>
                  <a:schemeClr val="tx1"/>
                </a:solidFill>
              </a:rPr>
              <a:t>India and China dominate the customer base and revenue, with India generating the most.</a:t>
            </a:r>
          </a:p>
          <a:p>
            <a:pPr lvl="1"/>
            <a:r>
              <a:rPr lang="en-NZ" sz="1700" b="0" dirty="0">
                <a:solidFill>
                  <a:schemeClr val="tx1"/>
                </a:solidFill>
              </a:rPr>
              <a:t>Sports, Sci-Fi, and Animation are the top-earning genres, while Children, Music, and Thriller underperform.</a:t>
            </a:r>
          </a:p>
          <a:p>
            <a:pPr lvl="1"/>
            <a:r>
              <a:rPr lang="en-NZ" sz="1700" b="0" dirty="0">
                <a:solidFill>
                  <a:schemeClr val="tx1"/>
                </a:solidFill>
              </a:rPr>
              <a:t>Regional differences matter: India </a:t>
            </a:r>
            <a:r>
              <a:rPr lang="en-NZ" sz="1700" b="0" dirty="0" err="1">
                <a:solidFill>
                  <a:schemeClr val="tx1"/>
                </a:solidFill>
              </a:rPr>
              <a:t>favo</a:t>
            </a:r>
            <a:r>
              <a:rPr lang="en-US" altLang="zh-CN" sz="1700" b="0" dirty="0">
                <a:solidFill>
                  <a:schemeClr val="tx1"/>
                </a:solidFill>
              </a:rPr>
              <a:t>u</a:t>
            </a:r>
            <a:r>
              <a:rPr lang="en-NZ" sz="1700" b="0" dirty="0" err="1">
                <a:solidFill>
                  <a:schemeClr val="tx1"/>
                </a:solidFill>
              </a:rPr>
              <a:t>rs</a:t>
            </a:r>
            <a:r>
              <a:rPr lang="en-NZ" sz="1700" b="0" dirty="0">
                <a:solidFill>
                  <a:schemeClr val="tx1"/>
                </a:solidFill>
              </a:rPr>
              <a:t> Documentary/Children, while China favours Family.</a:t>
            </a:r>
          </a:p>
          <a:p>
            <a:r>
              <a:rPr lang="en-NZ" sz="2100" b="1" dirty="0">
                <a:solidFill>
                  <a:schemeClr val="tx1"/>
                </a:solidFill>
              </a:rPr>
              <a:t>Recommendations</a:t>
            </a:r>
          </a:p>
          <a:p>
            <a:pPr lvl="1"/>
            <a:r>
              <a:rPr lang="en-NZ" sz="1700" b="0" dirty="0">
                <a:solidFill>
                  <a:schemeClr val="tx1"/>
                </a:solidFill>
              </a:rPr>
              <a:t>Focus on India &amp; China with tailored content and localized marketing.</a:t>
            </a:r>
          </a:p>
          <a:p>
            <a:pPr lvl="1"/>
            <a:r>
              <a:rPr lang="en-NZ" sz="1700" b="0" dirty="0">
                <a:solidFill>
                  <a:schemeClr val="tx1"/>
                </a:solidFill>
              </a:rPr>
              <a:t>Prioritize high-performing genres (Sports, Sci-Fi, Animation) to drive revenue.</a:t>
            </a:r>
          </a:p>
          <a:p>
            <a:pPr lvl="1"/>
            <a:r>
              <a:rPr lang="en-NZ" sz="1700" b="0" dirty="0">
                <a:solidFill>
                  <a:schemeClr val="tx1"/>
                </a:solidFill>
              </a:rPr>
              <a:t>Reassess low-performing genres and adapt strategies by region.</a:t>
            </a:r>
          </a:p>
          <a:p>
            <a:endParaRPr lang="en-NZ" dirty="0"/>
          </a:p>
        </p:txBody>
      </p:sp>
      <p:sp>
        <p:nvSpPr>
          <p:cNvPr id="4" name="TextBox 3">
            <a:extLst>
              <a:ext uri="{FF2B5EF4-FFF2-40B4-BE49-F238E27FC236}">
                <a16:creationId xmlns:a16="http://schemas.microsoft.com/office/drawing/2014/main" id="{988B6C69-5ED0-C78A-69FE-645E64434490}"/>
              </a:ext>
            </a:extLst>
          </p:cNvPr>
          <p:cNvSpPr txBox="1"/>
          <p:nvPr/>
        </p:nvSpPr>
        <p:spPr>
          <a:xfrm>
            <a:off x="8190825" y="5254213"/>
            <a:ext cx="3310894" cy="883383"/>
          </a:xfrm>
          <a:prstGeom prst="rect">
            <a:avLst/>
          </a:prstGeom>
          <a:noFill/>
        </p:spPr>
        <p:txBody>
          <a:bodyPr wrap="square" rtlCol="0">
            <a:spAutoFit/>
          </a:bodyPr>
          <a:lstStyle/>
          <a:p>
            <a:pPr lvl="1">
              <a:lnSpc>
                <a:spcPct val="150000"/>
              </a:lnSpc>
            </a:pPr>
            <a:r>
              <a:rPr lang="en-NZ" dirty="0">
                <a:hlinkClick r:id="rId2"/>
              </a:rPr>
              <a:t>Tableau Storyboard</a:t>
            </a:r>
            <a:r>
              <a:rPr lang="en-NZ" dirty="0"/>
              <a:t> </a:t>
            </a:r>
          </a:p>
          <a:p>
            <a:pPr lvl="1">
              <a:lnSpc>
                <a:spcPct val="150000"/>
              </a:lnSpc>
            </a:pPr>
            <a:r>
              <a:rPr lang="en-NZ" dirty="0">
                <a:hlinkClick r:id="rId3"/>
              </a:rPr>
              <a:t>GitHub Repository</a:t>
            </a:r>
            <a:r>
              <a:rPr lang="en-NZ" dirty="0"/>
              <a:t>  </a:t>
            </a:r>
          </a:p>
        </p:txBody>
      </p:sp>
      <p:pic>
        <p:nvPicPr>
          <p:cNvPr id="5" name="Graphic 4" descr="Link with solid fill">
            <a:extLst>
              <a:ext uri="{FF2B5EF4-FFF2-40B4-BE49-F238E27FC236}">
                <a16:creationId xmlns:a16="http://schemas.microsoft.com/office/drawing/2014/main" id="{87DD7EB1-31A7-61ED-16CE-430689E343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6099" y="5371437"/>
            <a:ext cx="309282" cy="309282"/>
          </a:xfrm>
          <a:prstGeom prst="rect">
            <a:avLst/>
          </a:prstGeom>
        </p:spPr>
      </p:pic>
      <p:pic>
        <p:nvPicPr>
          <p:cNvPr id="6" name="Graphic 5" descr="Link with solid fill">
            <a:extLst>
              <a:ext uri="{FF2B5EF4-FFF2-40B4-BE49-F238E27FC236}">
                <a16:creationId xmlns:a16="http://schemas.microsoft.com/office/drawing/2014/main" id="{57A2738B-BA02-A603-B69B-FE4392DAB2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5192" y="5746924"/>
            <a:ext cx="309282" cy="309282"/>
          </a:xfrm>
          <a:prstGeom prst="rect">
            <a:avLst/>
          </a:prstGeom>
        </p:spPr>
      </p:pic>
      <p:pic>
        <p:nvPicPr>
          <p:cNvPr id="7" name="Picture 2">
            <a:extLst>
              <a:ext uri="{FF2B5EF4-FFF2-40B4-BE49-F238E27FC236}">
                <a16:creationId xmlns:a16="http://schemas.microsoft.com/office/drawing/2014/main" id="{19EF9257-01B3-D278-20F0-2A7391CC8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6997" y="5713350"/>
            <a:ext cx="453329" cy="471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ableau Software Logo Design PNG">
            <a:extLst>
              <a:ext uri="{FF2B5EF4-FFF2-40B4-BE49-F238E27FC236}">
                <a16:creationId xmlns:a16="http://schemas.microsoft.com/office/drawing/2014/main" id="{E52A8E8D-EFA1-BE0C-D066-DDDC7CE813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9531" y="5267192"/>
            <a:ext cx="380795" cy="3751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6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E58AE2-4356-3E68-4A6B-D3953853C70D}"/>
              </a:ext>
            </a:extLst>
          </p:cNvPr>
          <p:cNvSpPr>
            <a:spLocks noGrp="1"/>
          </p:cNvSpPr>
          <p:nvPr>
            <p:ph type="title"/>
          </p:nvPr>
        </p:nvSpPr>
        <p:spPr>
          <a:xfrm>
            <a:off x="6247517" y="2112735"/>
            <a:ext cx="5018953" cy="1645920"/>
          </a:xfrm>
        </p:spPr>
        <p:txBody>
          <a:bodyPr/>
          <a:lstStyle/>
          <a:p>
            <a:r>
              <a:rPr lang="en-NZ" sz="4800" dirty="0">
                <a:solidFill>
                  <a:schemeClr val="bg1"/>
                </a:solidFill>
              </a:rPr>
              <a:t>Project 3: </a:t>
            </a:r>
            <a:br>
              <a:rPr lang="en-NZ" sz="4800" dirty="0">
                <a:solidFill>
                  <a:schemeClr val="bg1"/>
                </a:solidFill>
              </a:rPr>
            </a:br>
            <a:r>
              <a:rPr lang="en-NZ" sz="4800" dirty="0">
                <a:solidFill>
                  <a:schemeClr val="bg1"/>
                </a:solidFill>
              </a:rPr>
              <a:t>Instacart Grocery </a:t>
            </a:r>
            <a:br>
              <a:rPr lang="en-NZ" sz="4800" dirty="0">
                <a:solidFill>
                  <a:schemeClr val="bg1"/>
                </a:solidFill>
              </a:rPr>
            </a:br>
            <a:r>
              <a:rPr lang="en-NZ" sz="4800" b="0" dirty="0">
                <a:solidFill>
                  <a:schemeClr val="bg1"/>
                </a:solidFill>
              </a:rPr>
              <a:t>Market Analysis</a:t>
            </a:r>
          </a:p>
        </p:txBody>
      </p:sp>
      <p:pic>
        <p:nvPicPr>
          <p:cNvPr id="1026" name="Picture 2" descr="original Instacart logo for announcement that Michaels is partnering with Instacart in Dallas, Chicago and D.C. (Graphic: Business Wire)">
            <a:extLst>
              <a:ext uri="{FF2B5EF4-FFF2-40B4-BE49-F238E27FC236}">
                <a16:creationId xmlns:a16="http://schemas.microsoft.com/office/drawing/2014/main" id="{278272FE-15BB-A244-3DC2-0BC17B66C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4" y="2112735"/>
            <a:ext cx="4572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yellow snake logo&#10;&#10;AI-generated content may be incorrect.">
            <a:extLst>
              <a:ext uri="{FF2B5EF4-FFF2-40B4-BE49-F238E27FC236}">
                <a16:creationId xmlns:a16="http://schemas.microsoft.com/office/drawing/2014/main" id="{411DC250-CC11-9D99-8968-6470C691F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001" y="5931511"/>
            <a:ext cx="645935" cy="631281"/>
          </a:xfrm>
          <a:prstGeom prst="rect">
            <a:avLst/>
          </a:prstGeom>
          <a:ln>
            <a:noFill/>
          </a:ln>
        </p:spPr>
      </p:pic>
      <p:pic>
        <p:nvPicPr>
          <p:cNvPr id="8" name="Picture 14" descr="jupyter">
            <a:extLst>
              <a:ext uri="{FF2B5EF4-FFF2-40B4-BE49-F238E27FC236}">
                <a16:creationId xmlns:a16="http://schemas.microsoft.com/office/drawing/2014/main" id="{24036FF0-F140-4FDC-7814-7E0C89056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9706" y="5895227"/>
            <a:ext cx="707641" cy="7038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8B2E14-1D59-AF98-F6CE-F85487C7A1F4}"/>
              </a:ext>
            </a:extLst>
          </p:cNvPr>
          <p:cNvSpPr txBox="1"/>
          <p:nvPr/>
        </p:nvSpPr>
        <p:spPr>
          <a:xfrm>
            <a:off x="8536570" y="6101127"/>
            <a:ext cx="6096000" cy="461665"/>
          </a:xfrm>
          <a:prstGeom prst="rect">
            <a:avLst/>
          </a:prstGeom>
          <a:noFill/>
        </p:spPr>
        <p:txBody>
          <a:bodyPr wrap="square">
            <a:spAutoFit/>
          </a:bodyPr>
          <a:lstStyle/>
          <a:p>
            <a:r>
              <a:rPr lang="en-NZ" sz="2400" b="1" dirty="0"/>
              <a:t>Tools:</a:t>
            </a:r>
          </a:p>
        </p:txBody>
      </p:sp>
      <p:grpSp>
        <p:nvGrpSpPr>
          <p:cNvPr id="2" name="Group 1">
            <a:extLst>
              <a:ext uri="{FF2B5EF4-FFF2-40B4-BE49-F238E27FC236}">
                <a16:creationId xmlns:a16="http://schemas.microsoft.com/office/drawing/2014/main" id="{30017BF6-0CF5-0FBA-104B-0CE5CEB430C9}"/>
              </a:ext>
            </a:extLst>
          </p:cNvPr>
          <p:cNvGrpSpPr/>
          <p:nvPr/>
        </p:nvGrpSpPr>
        <p:grpSpPr>
          <a:xfrm>
            <a:off x="1005734" y="4746053"/>
            <a:ext cx="1837602" cy="639445"/>
            <a:chOff x="1476" y="0"/>
            <a:chExt cx="1837602" cy="639445"/>
          </a:xfrm>
        </p:grpSpPr>
        <p:sp>
          <p:nvSpPr>
            <p:cNvPr id="22" name="Arrow: Chevron 21">
              <a:extLst>
                <a:ext uri="{FF2B5EF4-FFF2-40B4-BE49-F238E27FC236}">
                  <a16:creationId xmlns:a16="http://schemas.microsoft.com/office/drawing/2014/main" id="{19D75E8C-9AA9-4BD5-63AF-2EB60DC9D4F1}"/>
                </a:ext>
              </a:extLst>
            </p:cNvPr>
            <p:cNvSpPr/>
            <p:nvPr/>
          </p:nvSpPr>
          <p:spPr>
            <a:xfrm>
              <a:off x="1476" y="0"/>
              <a:ext cx="1837602"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3" name="Arrow: Chevron 4">
              <a:extLst>
                <a:ext uri="{FF2B5EF4-FFF2-40B4-BE49-F238E27FC236}">
                  <a16:creationId xmlns:a16="http://schemas.microsoft.com/office/drawing/2014/main" id="{35BF5675-5C95-30B5-05DD-C512F192A235}"/>
                </a:ext>
              </a:extLst>
            </p:cNvPr>
            <p:cNvSpPr txBox="1"/>
            <p:nvPr/>
          </p:nvSpPr>
          <p:spPr>
            <a:xfrm>
              <a:off x="321199" y="0"/>
              <a:ext cx="1198157"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consistency checks</a:t>
              </a:r>
            </a:p>
          </p:txBody>
        </p:sp>
      </p:grpSp>
      <p:grpSp>
        <p:nvGrpSpPr>
          <p:cNvPr id="3" name="Group 2">
            <a:extLst>
              <a:ext uri="{FF2B5EF4-FFF2-40B4-BE49-F238E27FC236}">
                <a16:creationId xmlns:a16="http://schemas.microsoft.com/office/drawing/2014/main" id="{00FD57D1-32C2-008B-743C-FED6D0709374}"/>
              </a:ext>
            </a:extLst>
          </p:cNvPr>
          <p:cNvGrpSpPr/>
          <p:nvPr/>
        </p:nvGrpSpPr>
        <p:grpSpPr>
          <a:xfrm>
            <a:off x="2675307" y="4746053"/>
            <a:ext cx="1730484" cy="639445"/>
            <a:chOff x="1671049" y="0"/>
            <a:chExt cx="1730484" cy="639445"/>
          </a:xfrm>
        </p:grpSpPr>
        <p:sp>
          <p:nvSpPr>
            <p:cNvPr id="20" name="Arrow: Chevron 19">
              <a:extLst>
                <a:ext uri="{FF2B5EF4-FFF2-40B4-BE49-F238E27FC236}">
                  <a16:creationId xmlns:a16="http://schemas.microsoft.com/office/drawing/2014/main" id="{A120FD0E-C643-D2D2-53CF-DE682384A29F}"/>
                </a:ext>
              </a:extLst>
            </p:cNvPr>
            <p:cNvSpPr/>
            <p:nvPr/>
          </p:nvSpPr>
          <p:spPr>
            <a:xfrm>
              <a:off x="1671049" y="0"/>
              <a:ext cx="1730484"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1" name="Arrow: Chevron 6">
              <a:extLst>
                <a:ext uri="{FF2B5EF4-FFF2-40B4-BE49-F238E27FC236}">
                  <a16:creationId xmlns:a16="http://schemas.microsoft.com/office/drawing/2014/main" id="{163C848B-2158-FB17-59A8-7FBF2883D73C}"/>
                </a:ext>
              </a:extLst>
            </p:cNvPr>
            <p:cNvSpPr txBox="1"/>
            <p:nvPr/>
          </p:nvSpPr>
          <p:spPr>
            <a:xfrm>
              <a:off x="1990772" y="0"/>
              <a:ext cx="1091039"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Combining and exporting data</a:t>
              </a:r>
            </a:p>
          </p:txBody>
        </p:sp>
      </p:grpSp>
      <p:grpSp>
        <p:nvGrpSpPr>
          <p:cNvPr id="5" name="Group 4">
            <a:extLst>
              <a:ext uri="{FF2B5EF4-FFF2-40B4-BE49-F238E27FC236}">
                <a16:creationId xmlns:a16="http://schemas.microsoft.com/office/drawing/2014/main" id="{56AB6B72-B49B-014C-C50F-6C75710BC551}"/>
              </a:ext>
            </a:extLst>
          </p:cNvPr>
          <p:cNvGrpSpPr/>
          <p:nvPr/>
        </p:nvGrpSpPr>
        <p:grpSpPr>
          <a:xfrm>
            <a:off x="4237762" y="4746053"/>
            <a:ext cx="1680293" cy="639445"/>
            <a:chOff x="3233504" y="0"/>
            <a:chExt cx="1680293" cy="639445"/>
          </a:xfrm>
        </p:grpSpPr>
        <p:sp>
          <p:nvSpPr>
            <p:cNvPr id="18" name="Arrow: Chevron 17">
              <a:extLst>
                <a:ext uri="{FF2B5EF4-FFF2-40B4-BE49-F238E27FC236}">
                  <a16:creationId xmlns:a16="http://schemas.microsoft.com/office/drawing/2014/main" id="{7D77349C-C75C-2E0E-D3B7-9B17AB716405}"/>
                </a:ext>
              </a:extLst>
            </p:cNvPr>
            <p:cNvSpPr/>
            <p:nvPr/>
          </p:nvSpPr>
          <p:spPr>
            <a:xfrm>
              <a:off x="3233504" y="0"/>
              <a:ext cx="1680293"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9" name="Arrow: Chevron 8">
              <a:extLst>
                <a:ext uri="{FF2B5EF4-FFF2-40B4-BE49-F238E27FC236}">
                  <a16:creationId xmlns:a16="http://schemas.microsoft.com/office/drawing/2014/main" id="{70051079-D248-E06D-4A08-94642192FFB1}"/>
                </a:ext>
              </a:extLst>
            </p:cNvPr>
            <p:cNvSpPr txBox="1"/>
            <p:nvPr/>
          </p:nvSpPr>
          <p:spPr>
            <a:xfrm>
              <a:off x="3553227" y="0"/>
              <a:ext cx="1040848"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Deriving new variables</a:t>
              </a:r>
            </a:p>
          </p:txBody>
        </p:sp>
      </p:grpSp>
      <p:grpSp>
        <p:nvGrpSpPr>
          <p:cNvPr id="7" name="Group 6">
            <a:extLst>
              <a:ext uri="{FF2B5EF4-FFF2-40B4-BE49-F238E27FC236}">
                <a16:creationId xmlns:a16="http://schemas.microsoft.com/office/drawing/2014/main" id="{0E4CD127-FC84-79E0-DC2C-3E4903CA4827}"/>
              </a:ext>
            </a:extLst>
          </p:cNvPr>
          <p:cNvGrpSpPr/>
          <p:nvPr/>
        </p:nvGrpSpPr>
        <p:grpSpPr>
          <a:xfrm>
            <a:off x="5750026" y="4746053"/>
            <a:ext cx="1903083" cy="639445"/>
            <a:chOff x="4745768" y="0"/>
            <a:chExt cx="1903083" cy="639445"/>
          </a:xfrm>
        </p:grpSpPr>
        <p:sp>
          <p:nvSpPr>
            <p:cNvPr id="16" name="Arrow: Chevron 15">
              <a:extLst>
                <a:ext uri="{FF2B5EF4-FFF2-40B4-BE49-F238E27FC236}">
                  <a16:creationId xmlns:a16="http://schemas.microsoft.com/office/drawing/2014/main" id="{5EF92CBE-1AC4-86A3-971F-F6BADFA270A5}"/>
                </a:ext>
              </a:extLst>
            </p:cNvPr>
            <p:cNvSpPr/>
            <p:nvPr/>
          </p:nvSpPr>
          <p:spPr>
            <a:xfrm>
              <a:off x="4745768" y="0"/>
              <a:ext cx="1903083"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7" name="Arrow: Chevron 10">
              <a:extLst>
                <a:ext uri="{FF2B5EF4-FFF2-40B4-BE49-F238E27FC236}">
                  <a16:creationId xmlns:a16="http://schemas.microsoft.com/office/drawing/2014/main" id="{ED0770C7-16FB-E158-92D3-202EACFDEF49}"/>
                </a:ext>
              </a:extLst>
            </p:cNvPr>
            <p:cNvSpPr txBox="1"/>
            <p:nvPr/>
          </p:nvSpPr>
          <p:spPr>
            <a:xfrm>
              <a:off x="5065491" y="0"/>
              <a:ext cx="1263638"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Grouping data and aggregating variables </a:t>
              </a:r>
            </a:p>
          </p:txBody>
        </p:sp>
      </p:grpSp>
      <p:grpSp>
        <p:nvGrpSpPr>
          <p:cNvPr id="10" name="Group 9">
            <a:extLst>
              <a:ext uri="{FF2B5EF4-FFF2-40B4-BE49-F238E27FC236}">
                <a16:creationId xmlns:a16="http://schemas.microsoft.com/office/drawing/2014/main" id="{56698F0D-C75A-198B-26AD-8B92F70FED89}"/>
              </a:ext>
            </a:extLst>
          </p:cNvPr>
          <p:cNvGrpSpPr/>
          <p:nvPr/>
        </p:nvGrpSpPr>
        <p:grpSpPr>
          <a:xfrm>
            <a:off x="7485081" y="4746053"/>
            <a:ext cx="1680293" cy="639445"/>
            <a:chOff x="6480823" y="0"/>
            <a:chExt cx="1680293" cy="639445"/>
          </a:xfrm>
        </p:grpSpPr>
        <p:sp>
          <p:nvSpPr>
            <p:cNvPr id="14" name="Arrow: Chevron 13">
              <a:extLst>
                <a:ext uri="{FF2B5EF4-FFF2-40B4-BE49-F238E27FC236}">
                  <a16:creationId xmlns:a16="http://schemas.microsoft.com/office/drawing/2014/main" id="{8ED86568-BE2B-AC1B-9194-EB3310BB7171}"/>
                </a:ext>
              </a:extLst>
            </p:cNvPr>
            <p:cNvSpPr/>
            <p:nvPr/>
          </p:nvSpPr>
          <p:spPr>
            <a:xfrm>
              <a:off x="6480823" y="0"/>
              <a:ext cx="1680293"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5" name="Arrow: Chevron 12">
              <a:extLst>
                <a:ext uri="{FF2B5EF4-FFF2-40B4-BE49-F238E27FC236}">
                  <a16:creationId xmlns:a16="http://schemas.microsoft.com/office/drawing/2014/main" id="{2A1D1520-B8C4-25B5-C0D4-51E4CB2A95D4}"/>
                </a:ext>
              </a:extLst>
            </p:cNvPr>
            <p:cNvSpPr txBox="1"/>
            <p:nvPr/>
          </p:nvSpPr>
          <p:spPr>
            <a:xfrm>
              <a:off x="6800546" y="0"/>
              <a:ext cx="1040848"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Merging dataframes</a:t>
              </a:r>
              <a:endParaRPr lang="en-NZ" sz="1100" kern="120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1807EF6B-F762-1DDC-FCF0-7ACBAA2F8ED0}"/>
              </a:ext>
            </a:extLst>
          </p:cNvPr>
          <p:cNvGrpSpPr/>
          <p:nvPr/>
        </p:nvGrpSpPr>
        <p:grpSpPr>
          <a:xfrm>
            <a:off x="8997345" y="4746053"/>
            <a:ext cx="1894060" cy="639445"/>
            <a:chOff x="7993087" y="0"/>
            <a:chExt cx="1894060" cy="639445"/>
          </a:xfrm>
        </p:grpSpPr>
        <p:sp>
          <p:nvSpPr>
            <p:cNvPr id="12" name="Arrow: Chevron 11">
              <a:extLst>
                <a:ext uri="{FF2B5EF4-FFF2-40B4-BE49-F238E27FC236}">
                  <a16:creationId xmlns:a16="http://schemas.microsoft.com/office/drawing/2014/main" id="{1CD4C4E2-1C15-44C1-E455-93C5C461A343}"/>
                </a:ext>
              </a:extLst>
            </p:cNvPr>
            <p:cNvSpPr/>
            <p:nvPr/>
          </p:nvSpPr>
          <p:spPr>
            <a:xfrm>
              <a:off x="7993087" y="0"/>
              <a:ext cx="1894060" cy="639445"/>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3" name="Arrow: Chevron 14">
              <a:extLst>
                <a:ext uri="{FF2B5EF4-FFF2-40B4-BE49-F238E27FC236}">
                  <a16:creationId xmlns:a16="http://schemas.microsoft.com/office/drawing/2014/main" id="{ED69C246-7A1F-65E4-C389-EDCB3DB120F7}"/>
                </a:ext>
              </a:extLst>
            </p:cNvPr>
            <p:cNvSpPr txBox="1"/>
            <p:nvPr/>
          </p:nvSpPr>
          <p:spPr>
            <a:xfrm>
              <a:off x="8312810" y="0"/>
              <a:ext cx="1254615" cy="639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Data visualisations</a:t>
              </a:r>
            </a:p>
          </p:txBody>
        </p:sp>
      </p:grpSp>
    </p:spTree>
    <p:extLst>
      <p:ext uri="{BB962C8B-B14F-4D97-AF65-F5344CB8AC3E}">
        <p14:creationId xmlns:p14="http://schemas.microsoft.com/office/powerpoint/2010/main" val="326425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62545-F435-25C9-3173-A5586ACF03A1}"/>
              </a:ext>
            </a:extLst>
          </p:cNvPr>
          <p:cNvSpPr>
            <a:spLocks noGrp="1"/>
          </p:cNvSpPr>
          <p:nvPr>
            <p:ph type="title"/>
          </p:nvPr>
        </p:nvSpPr>
        <p:spPr/>
        <p:txBody>
          <a:bodyPr/>
          <a:lstStyle/>
          <a:p>
            <a:r>
              <a:rPr lang="en-NZ" b="1" dirty="0"/>
              <a:t>List of Projects</a:t>
            </a:r>
          </a:p>
        </p:txBody>
      </p:sp>
      <p:sp>
        <p:nvSpPr>
          <p:cNvPr id="4" name="Content Placeholder 3">
            <a:extLst>
              <a:ext uri="{FF2B5EF4-FFF2-40B4-BE49-F238E27FC236}">
                <a16:creationId xmlns:a16="http://schemas.microsoft.com/office/drawing/2014/main" id="{A2C49090-FD5E-7443-693A-63BC9877A446}"/>
              </a:ext>
            </a:extLst>
          </p:cNvPr>
          <p:cNvSpPr>
            <a:spLocks noGrp="1"/>
          </p:cNvSpPr>
          <p:nvPr>
            <p:ph sz="quarter" idx="13"/>
          </p:nvPr>
        </p:nvSpPr>
        <p:spPr>
          <a:xfrm>
            <a:off x="594360" y="2479882"/>
            <a:ext cx="11245707" cy="3138494"/>
          </a:xfrm>
        </p:spPr>
        <p:txBody>
          <a:bodyPr>
            <a:normAutofit fontScale="92500" lnSpcReduction="10000"/>
          </a:bodyPr>
          <a:lstStyle/>
          <a:p>
            <a:r>
              <a:rPr lang="en-NZ" dirty="0">
                <a:hlinkClick r:id="rId2" action="ppaction://hlinksldjump"/>
              </a:rPr>
              <a:t>Māori Language Immersion in New Zealand Schools</a:t>
            </a:r>
            <a:endParaRPr lang="en-NZ" dirty="0"/>
          </a:p>
          <a:p>
            <a:r>
              <a:rPr lang="en-NZ" dirty="0" err="1">
                <a:hlinkClick r:id="rId3" action="ppaction://hlinksldjump"/>
              </a:rPr>
              <a:t>RockBuster</a:t>
            </a:r>
            <a:r>
              <a:rPr lang="en-NZ" dirty="0">
                <a:hlinkClick r:id="rId3" action="ppaction://hlinksldjump"/>
              </a:rPr>
              <a:t> Stealth LLC Marketing Transition Analysis</a:t>
            </a:r>
            <a:r>
              <a:rPr lang="en-NZ" dirty="0"/>
              <a:t> </a:t>
            </a:r>
          </a:p>
          <a:p>
            <a:r>
              <a:rPr lang="en-NZ" dirty="0">
                <a:hlinkClick r:id="rId4" action="ppaction://hlinksldjump"/>
              </a:rPr>
              <a:t>Instacart Grocery Market Analysis</a:t>
            </a:r>
            <a:endParaRPr lang="en-NZ" dirty="0"/>
          </a:p>
          <a:p>
            <a:r>
              <a:rPr lang="en-NZ" dirty="0">
                <a:hlinkClick r:id="rId5" action="ppaction://hlinksldjump"/>
              </a:rPr>
              <a:t>Preparing for Flu Season </a:t>
            </a:r>
            <a:endParaRPr lang="en-NZ" dirty="0"/>
          </a:p>
          <a:p>
            <a:r>
              <a:rPr lang="en-NZ" dirty="0">
                <a:solidFill>
                  <a:schemeClr val="tx1"/>
                </a:solidFill>
                <a:hlinkClick r:id="rId6" action="ppaction://hlinksldjump"/>
              </a:rPr>
              <a:t>Structured Topic Modelling of China’s TVET Assessment Policy</a:t>
            </a:r>
            <a:endParaRPr lang="en-NZ" dirty="0">
              <a:solidFill>
                <a:schemeClr val="tx1"/>
              </a:solidFill>
            </a:endParaRPr>
          </a:p>
          <a:p>
            <a:r>
              <a:rPr lang="en-NZ" dirty="0" err="1">
                <a:hlinkClick r:id="rId7" action="ppaction://hlinksldjump"/>
              </a:rPr>
              <a:t>GameCo</a:t>
            </a:r>
            <a:r>
              <a:rPr lang="en-NZ" dirty="0">
                <a:hlinkClick r:id="rId7" action="ppaction://hlinksldjump"/>
              </a:rPr>
              <a:t> Global Video Game Sales</a:t>
            </a:r>
            <a:endParaRPr lang="en-NZ" dirty="0"/>
          </a:p>
        </p:txBody>
      </p:sp>
    </p:spTree>
    <p:extLst>
      <p:ext uri="{BB962C8B-B14F-4D97-AF65-F5344CB8AC3E}">
        <p14:creationId xmlns:p14="http://schemas.microsoft.com/office/powerpoint/2010/main" val="363163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9C1F03-6887-E33E-5469-2E581B3EC14D}"/>
              </a:ext>
            </a:extLst>
          </p:cNvPr>
          <p:cNvSpPr>
            <a:spLocks noGrp="1"/>
          </p:cNvSpPr>
          <p:nvPr>
            <p:ph type="title"/>
          </p:nvPr>
        </p:nvSpPr>
        <p:spPr/>
        <p:txBody>
          <a:bodyPr/>
          <a:lstStyle/>
          <a:p>
            <a:r>
              <a:rPr lang="en-NZ" dirty="0"/>
              <a:t>Introduction</a:t>
            </a:r>
          </a:p>
        </p:txBody>
      </p:sp>
      <p:sp>
        <p:nvSpPr>
          <p:cNvPr id="8" name="Content Placeholder 7">
            <a:extLst>
              <a:ext uri="{FF2B5EF4-FFF2-40B4-BE49-F238E27FC236}">
                <a16:creationId xmlns:a16="http://schemas.microsoft.com/office/drawing/2014/main" id="{F62DF4A9-A1C5-2F24-7747-3E739E5457F4}"/>
              </a:ext>
            </a:extLst>
          </p:cNvPr>
          <p:cNvSpPr>
            <a:spLocks noGrp="1"/>
          </p:cNvSpPr>
          <p:nvPr>
            <p:ph sz="quarter" idx="13"/>
          </p:nvPr>
        </p:nvSpPr>
        <p:spPr>
          <a:xfrm>
            <a:off x="594359" y="2281918"/>
            <a:ext cx="11104155" cy="3843111"/>
          </a:xfrm>
          <a:solidFill>
            <a:schemeClr val="bg1"/>
          </a:solidFill>
        </p:spPr>
        <p:txBody>
          <a:bodyPr>
            <a:noAutofit/>
          </a:bodyPr>
          <a:lstStyle/>
          <a:p>
            <a:pPr>
              <a:lnSpc>
                <a:spcPct val="100000"/>
              </a:lnSpc>
            </a:pPr>
            <a:r>
              <a:rPr lang="en-NZ" sz="2000" dirty="0">
                <a:solidFill>
                  <a:schemeClr val="tx1"/>
                </a:solidFill>
              </a:rPr>
              <a:t>Context</a:t>
            </a:r>
          </a:p>
          <a:p>
            <a:pPr lvl="1">
              <a:lnSpc>
                <a:spcPct val="100000"/>
              </a:lnSpc>
            </a:pPr>
            <a:r>
              <a:rPr lang="en-NZ" sz="1600" b="0" dirty="0"/>
              <a:t>Instacart, an online grocery store that operates through an app. Instacart already has very good sales, but they want to uncover more information about their sales patterns.</a:t>
            </a:r>
          </a:p>
          <a:p>
            <a:pPr>
              <a:lnSpc>
                <a:spcPct val="100000"/>
              </a:lnSpc>
            </a:pPr>
            <a:r>
              <a:rPr lang="en-NZ" sz="2000" dirty="0">
                <a:solidFill>
                  <a:schemeClr val="tx1"/>
                </a:solidFill>
              </a:rPr>
              <a:t>Objectives</a:t>
            </a:r>
          </a:p>
          <a:p>
            <a:pPr lvl="1">
              <a:lnSpc>
                <a:spcPct val="100000"/>
              </a:lnSpc>
            </a:pPr>
            <a:r>
              <a:rPr lang="en-NZ" sz="1600" b="0" dirty="0">
                <a:solidFill>
                  <a:schemeClr val="tx1"/>
                </a:solidFill>
              </a:rPr>
              <a:t>Identify busiest days and hours, overall spending patterns, and popular product categories.</a:t>
            </a:r>
          </a:p>
          <a:p>
            <a:pPr lvl="1">
              <a:lnSpc>
                <a:spcPct val="100000"/>
              </a:lnSpc>
            </a:pPr>
            <a:r>
              <a:rPr lang="en-NZ" sz="1600" b="0" dirty="0">
                <a:solidFill>
                  <a:schemeClr val="tx1"/>
                </a:solidFill>
              </a:rPr>
              <a:t>Uncover key patterns in Instacart customers’ purchasing behaviour to support data-driven marketing and sales decisions.</a:t>
            </a:r>
          </a:p>
          <a:p>
            <a:pPr lvl="1">
              <a:lnSpc>
                <a:spcPct val="100000"/>
              </a:lnSpc>
            </a:pPr>
            <a:r>
              <a:rPr lang="en-NZ" sz="1600" b="0" dirty="0">
                <a:solidFill>
                  <a:schemeClr val="tx1"/>
                </a:solidFill>
              </a:rPr>
              <a:t>Segment customers by loyalty, region, age, income, and family status to understand diverse purchasing habits.</a:t>
            </a:r>
          </a:p>
          <a:p>
            <a:pPr>
              <a:lnSpc>
                <a:spcPct val="100000"/>
              </a:lnSpc>
            </a:pPr>
            <a:r>
              <a:rPr lang="en-NZ" sz="2000" dirty="0">
                <a:solidFill>
                  <a:schemeClr val="tx1"/>
                </a:solidFill>
              </a:rPr>
              <a:t>Data</a:t>
            </a:r>
          </a:p>
          <a:p>
            <a:pPr lvl="1">
              <a:lnSpc>
                <a:spcPct val="100000"/>
              </a:lnSpc>
            </a:pPr>
            <a:r>
              <a:rPr lang="en-NZ" sz="1600" b="0" dirty="0">
                <a:solidFill>
                  <a:schemeClr val="tx1"/>
                </a:solidFill>
              </a:rPr>
              <a:t>Accessed from </a:t>
            </a:r>
            <a:r>
              <a:rPr lang="en-NZ" sz="1600" b="0" dirty="0">
                <a:solidFill>
                  <a:schemeClr val="tx1"/>
                </a:solidFill>
                <a:hlinkClick r:id="rId2"/>
              </a:rPr>
              <a:t>Kaggle</a:t>
            </a:r>
            <a:r>
              <a:rPr lang="en-NZ" sz="1600" b="0" dirty="0">
                <a:solidFill>
                  <a:schemeClr val="tx1"/>
                </a:solidFill>
              </a:rPr>
              <a:t>.</a:t>
            </a:r>
            <a:endParaRPr lang="en-NZ" sz="1400" b="0" dirty="0">
              <a:solidFill>
                <a:schemeClr val="tx1"/>
              </a:solidFill>
            </a:endParaRPr>
          </a:p>
        </p:txBody>
      </p:sp>
    </p:spTree>
    <p:extLst>
      <p:ext uri="{BB962C8B-B14F-4D97-AF65-F5344CB8AC3E}">
        <p14:creationId xmlns:p14="http://schemas.microsoft.com/office/powerpoint/2010/main" val="359592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0876E-B2C5-DC7F-DB7B-E9ABD039C9A4}"/>
              </a:ext>
            </a:extLst>
          </p:cNvPr>
          <p:cNvSpPr>
            <a:spLocks noGrp="1"/>
          </p:cNvSpPr>
          <p:nvPr>
            <p:ph type="title"/>
          </p:nvPr>
        </p:nvSpPr>
        <p:spPr>
          <a:xfrm>
            <a:off x="594359" y="1059543"/>
            <a:ext cx="8506097" cy="723536"/>
          </a:xfrm>
          <a:solidFill>
            <a:schemeClr val="bg1"/>
          </a:solidFill>
        </p:spPr>
        <p:txBody>
          <a:bodyPr/>
          <a:lstStyle/>
          <a:p>
            <a:r>
              <a:rPr lang="en-NZ" dirty="0"/>
              <a:t>Order Numbers by Hour and Day</a:t>
            </a:r>
          </a:p>
        </p:txBody>
      </p:sp>
      <p:pic>
        <p:nvPicPr>
          <p:cNvPr id="6" name="Content Placeholder 5">
            <a:extLst>
              <a:ext uri="{FF2B5EF4-FFF2-40B4-BE49-F238E27FC236}">
                <a16:creationId xmlns:a16="http://schemas.microsoft.com/office/drawing/2014/main" id="{3948A68A-1216-A36E-0113-EC5DCDE8C45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58" y="2237668"/>
            <a:ext cx="5632268" cy="3379361"/>
          </a:xfrm>
          <a:prstGeom prst="rect">
            <a:avLst/>
          </a:prstGeom>
        </p:spPr>
      </p:pic>
      <p:pic>
        <p:nvPicPr>
          <p:cNvPr id="7" name="Picture 6">
            <a:extLst>
              <a:ext uri="{FF2B5EF4-FFF2-40B4-BE49-F238E27FC236}">
                <a16:creationId xmlns:a16="http://schemas.microsoft.com/office/drawing/2014/main" id="{2B203542-7F15-4441-BD40-C9EEBC7B0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300" y="2237668"/>
            <a:ext cx="5554311" cy="3338000"/>
          </a:xfrm>
          <a:prstGeom prst="rect">
            <a:avLst/>
          </a:prstGeom>
        </p:spPr>
      </p:pic>
      <p:sp>
        <p:nvSpPr>
          <p:cNvPr id="9" name="TextBox 8">
            <a:extLst>
              <a:ext uri="{FF2B5EF4-FFF2-40B4-BE49-F238E27FC236}">
                <a16:creationId xmlns:a16="http://schemas.microsoft.com/office/drawing/2014/main" id="{9D9CC7C4-C5EE-CEB7-5C83-6C16CAF1E67D}"/>
              </a:ext>
            </a:extLst>
          </p:cNvPr>
          <p:cNvSpPr txBox="1"/>
          <p:nvPr/>
        </p:nvSpPr>
        <p:spPr>
          <a:xfrm>
            <a:off x="594359" y="5658390"/>
            <a:ext cx="6009641" cy="1200329"/>
          </a:xfrm>
          <a:prstGeom prst="rect">
            <a:avLst/>
          </a:prstGeom>
          <a:noFill/>
          <a:ln>
            <a:noFill/>
          </a:ln>
        </p:spPr>
        <p:txBody>
          <a:bodyPr wrap="square">
            <a:spAutoFit/>
          </a:bodyPr>
          <a:lstStyle/>
          <a:p>
            <a:pPr marL="285750" indent="-285750">
              <a:buFont typeface="Arial" panose="020B0604020202020204" pitchFamily="34" charset="0"/>
              <a:buChar char="•"/>
            </a:pPr>
            <a:r>
              <a:rPr lang="en-US" sz="1800" dirty="0"/>
              <a:t>Most orders were placed between </a:t>
            </a:r>
            <a:r>
              <a:rPr lang="en-US" sz="1800" dirty="0">
                <a:solidFill>
                  <a:schemeClr val="accent2"/>
                </a:solidFill>
              </a:rPr>
              <a:t>9:00 a.m. </a:t>
            </a:r>
            <a:r>
              <a:rPr lang="en-US" sz="1800" dirty="0">
                <a:solidFill>
                  <a:schemeClr val="tx1"/>
                </a:solidFill>
              </a:rPr>
              <a:t>and</a:t>
            </a:r>
            <a:r>
              <a:rPr lang="en-US" sz="1800" dirty="0">
                <a:solidFill>
                  <a:schemeClr val="accent2"/>
                </a:solidFill>
              </a:rPr>
              <a:t> 5:00 p.m</a:t>
            </a:r>
            <a:r>
              <a:rPr lang="en-US" sz="1800" dirty="0"/>
              <a:t>., whereas order activity was minimal between </a:t>
            </a:r>
            <a:r>
              <a:rPr lang="en-US" sz="1800" dirty="0">
                <a:solidFill>
                  <a:srgbClr val="FF6600"/>
                </a:solidFill>
              </a:rPr>
              <a:t>midnight</a:t>
            </a:r>
            <a:r>
              <a:rPr lang="en-US" sz="1800" dirty="0"/>
              <a:t> and </a:t>
            </a:r>
            <a:r>
              <a:rPr lang="en-US" sz="1800" dirty="0">
                <a:solidFill>
                  <a:srgbClr val="FF6600"/>
                </a:solidFill>
              </a:rPr>
              <a:t>6:00 a.m</a:t>
            </a:r>
            <a:r>
              <a:rPr lang="en-US" sz="1800" dirty="0"/>
              <a:t>.</a:t>
            </a:r>
          </a:p>
          <a:p>
            <a:endParaRPr lang="en-US" sz="1800" dirty="0"/>
          </a:p>
        </p:txBody>
      </p:sp>
      <p:sp>
        <p:nvSpPr>
          <p:cNvPr id="10" name="TextBox 9">
            <a:extLst>
              <a:ext uri="{FF2B5EF4-FFF2-40B4-BE49-F238E27FC236}">
                <a16:creationId xmlns:a16="http://schemas.microsoft.com/office/drawing/2014/main" id="{270D597E-0121-9852-3A3A-3E3E8E850F5D}"/>
              </a:ext>
            </a:extLst>
          </p:cNvPr>
          <p:cNvSpPr txBox="1"/>
          <p:nvPr/>
        </p:nvSpPr>
        <p:spPr>
          <a:xfrm>
            <a:off x="6487887" y="5658390"/>
            <a:ext cx="55543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Orders peaked on </a:t>
            </a:r>
            <a:r>
              <a:rPr lang="en-US" dirty="0">
                <a:solidFill>
                  <a:schemeClr val="accent2"/>
                </a:solidFill>
              </a:rPr>
              <a:t>Saturday</a:t>
            </a:r>
            <a:r>
              <a:rPr lang="en-US" dirty="0"/>
              <a:t> and </a:t>
            </a:r>
            <a:r>
              <a:rPr lang="en-US" dirty="0">
                <a:solidFill>
                  <a:schemeClr val="accent2"/>
                </a:solidFill>
              </a:rPr>
              <a:t>Sunday</a:t>
            </a:r>
            <a:r>
              <a:rPr lang="en-US" dirty="0"/>
              <a:t>, while </a:t>
            </a:r>
            <a:r>
              <a:rPr lang="en-US" dirty="0">
                <a:solidFill>
                  <a:schemeClr val="accent2"/>
                </a:solidFill>
              </a:rPr>
              <a:t>Tuesday</a:t>
            </a:r>
            <a:r>
              <a:rPr lang="en-US" dirty="0"/>
              <a:t> and </a:t>
            </a:r>
            <a:r>
              <a:rPr lang="en-US" dirty="0">
                <a:solidFill>
                  <a:schemeClr val="accent2"/>
                </a:solidFill>
              </a:rPr>
              <a:t>Wednesday</a:t>
            </a:r>
            <a:r>
              <a:rPr lang="en-US" dirty="0"/>
              <a:t> were the quietest days.</a:t>
            </a:r>
          </a:p>
          <a:p>
            <a:endParaRPr lang="en-NZ" dirty="0"/>
          </a:p>
        </p:txBody>
      </p:sp>
    </p:spTree>
    <p:extLst>
      <p:ext uri="{BB962C8B-B14F-4D97-AF65-F5344CB8AC3E}">
        <p14:creationId xmlns:p14="http://schemas.microsoft.com/office/powerpoint/2010/main" val="238577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6FF84-EE0C-BB2E-8FE6-F9EB4E188341}"/>
              </a:ext>
            </a:extLst>
          </p:cNvPr>
          <p:cNvSpPr>
            <a:spLocks noGrp="1"/>
          </p:cNvSpPr>
          <p:nvPr>
            <p:ph type="title"/>
          </p:nvPr>
        </p:nvSpPr>
        <p:spPr/>
        <p:txBody>
          <a:bodyPr/>
          <a:lstStyle/>
          <a:p>
            <a:r>
              <a:rPr lang="en-NZ" dirty="0"/>
              <a:t>Spending by Hour and Day</a:t>
            </a:r>
          </a:p>
        </p:txBody>
      </p:sp>
      <p:pic>
        <p:nvPicPr>
          <p:cNvPr id="6" name="Content Placeholder 5">
            <a:extLst>
              <a:ext uri="{FF2B5EF4-FFF2-40B4-BE49-F238E27FC236}">
                <a16:creationId xmlns:a16="http://schemas.microsoft.com/office/drawing/2014/main" id="{BF29F26B-55B1-C366-0C4A-32C7693CBD1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3725" y="2439195"/>
            <a:ext cx="5542868" cy="2771434"/>
          </a:xfrm>
          <a:prstGeom prst="rect">
            <a:avLst/>
          </a:prstGeom>
        </p:spPr>
      </p:pic>
      <p:pic>
        <p:nvPicPr>
          <p:cNvPr id="7" name="Picture 6">
            <a:extLst>
              <a:ext uri="{FF2B5EF4-FFF2-40B4-BE49-F238E27FC236}">
                <a16:creationId xmlns:a16="http://schemas.microsoft.com/office/drawing/2014/main" id="{62970EB7-D4FD-1D5A-8C0F-3B2AB789B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713" y="2379397"/>
            <a:ext cx="5542868" cy="2773434"/>
          </a:xfrm>
          <a:prstGeom prst="rect">
            <a:avLst/>
          </a:prstGeom>
        </p:spPr>
      </p:pic>
      <p:sp>
        <p:nvSpPr>
          <p:cNvPr id="8" name="TextBox 7">
            <a:extLst>
              <a:ext uri="{FF2B5EF4-FFF2-40B4-BE49-F238E27FC236}">
                <a16:creationId xmlns:a16="http://schemas.microsoft.com/office/drawing/2014/main" id="{F957929C-6126-0226-CE17-4ED7E5C3AA45}"/>
              </a:ext>
            </a:extLst>
          </p:cNvPr>
          <p:cNvSpPr txBox="1"/>
          <p:nvPr/>
        </p:nvSpPr>
        <p:spPr>
          <a:xfrm>
            <a:off x="593726" y="5519171"/>
            <a:ext cx="5820987" cy="646331"/>
          </a:xfrm>
          <a:prstGeom prst="rect">
            <a:avLst/>
          </a:prstGeom>
          <a:noFill/>
        </p:spPr>
        <p:txBody>
          <a:bodyPr wrap="square" rtlCol="0">
            <a:spAutoFit/>
          </a:bodyPr>
          <a:lstStyle/>
          <a:p>
            <a:pPr marL="285750" indent="-285750">
              <a:buFont typeface="Arial" panose="020B0604020202020204" pitchFamily="34" charset="0"/>
              <a:buChar char="•"/>
            </a:pPr>
            <a:r>
              <a:rPr lang="en-US" dirty="0"/>
              <a:t>Average spending peaked at approximately </a:t>
            </a:r>
            <a:r>
              <a:rPr lang="en-US" dirty="0">
                <a:solidFill>
                  <a:schemeClr val="accent2"/>
                </a:solidFill>
              </a:rPr>
              <a:t>3:00 a.m. </a:t>
            </a:r>
            <a:r>
              <a:rPr lang="en-US" dirty="0"/>
              <a:t>and reached their lowest point around </a:t>
            </a:r>
            <a:r>
              <a:rPr lang="en-US" dirty="0">
                <a:solidFill>
                  <a:schemeClr val="accent2"/>
                </a:solidFill>
              </a:rPr>
              <a:t>1:00 a.m.</a:t>
            </a:r>
            <a:r>
              <a:rPr lang="en-US" dirty="0"/>
              <a:t>. </a:t>
            </a:r>
          </a:p>
        </p:txBody>
      </p:sp>
      <p:sp>
        <p:nvSpPr>
          <p:cNvPr id="10" name="TextBox 9">
            <a:extLst>
              <a:ext uri="{FF2B5EF4-FFF2-40B4-BE49-F238E27FC236}">
                <a16:creationId xmlns:a16="http://schemas.microsoft.com/office/drawing/2014/main" id="{4E21FF3B-4628-1121-114E-C08AF98D99EE}"/>
              </a:ext>
            </a:extLst>
          </p:cNvPr>
          <p:cNvSpPr txBox="1"/>
          <p:nvPr/>
        </p:nvSpPr>
        <p:spPr>
          <a:xfrm>
            <a:off x="6545943" y="5519171"/>
            <a:ext cx="5411638"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dk1"/>
                </a:solidFill>
              </a:rPr>
              <a:t>Average spending peaked on </a:t>
            </a:r>
            <a:r>
              <a:rPr lang="en-US" dirty="0">
                <a:solidFill>
                  <a:schemeClr val="accent2"/>
                </a:solidFill>
              </a:rPr>
              <a:t>Monday</a:t>
            </a:r>
            <a:r>
              <a:rPr lang="en-US" dirty="0">
                <a:solidFill>
                  <a:schemeClr val="dk1"/>
                </a:solidFill>
              </a:rPr>
              <a:t> and reached their lowest point on </a:t>
            </a:r>
            <a:r>
              <a:rPr lang="en-US" dirty="0">
                <a:solidFill>
                  <a:schemeClr val="accent2"/>
                </a:solidFill>
              </a:rPr>
              <a:t>Friday</a:t>
            </a:r>
            <a:r>
              <a:rPr lang="en-US" dirty="0">
                <a:solidFill>
                  <a:schemeClr val="dk1"/>
                </a:solidFill>
              </a:rPr>
              <a:t>.</a:t>
            </a:r>
            <a:endParaRPr lang="en-US" dirty="0"/>
          </a:p>
        </p:txBody>
      </p:sp>
    </p:spTree>
    <p:extLst>
      <p:ext uri="{BB962C8B-B14F-4D97-AF65-F5344CB8AC3E}">
        <p14:creationId xmlns:p14="http://schemas.microsoft.com/office/powerpoint/2010/main" val="234802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290A-D93C-9801-FD8A-14F3DD1022D9}"/>
              </a:ext>
            </a:extLst>
          </p:cNvPr>
          <p:cNvSpPr>
            <a:spLocks noGrp="1"/>
          </p:cNvSpPr>
          <p:nvPr>
            <p:ph type="title"/>
          </p:nvPr>
        </p:nvSpPr>
        <p:spPr>
          <a:xfrm>
            <a:off x="594360" y="1103086"/>
            <a:ext cx="8230326" cy="679993"/>
          </a:xfrm>
          <a:solidFill>
            <a:schemeClr val="bg1"/>
          </a:solidFill>
        </p:spPr>
        <p:txBody>
          <a:bodyPr/>
          <a:lstStyle/>
          <a:p>
            <a:r>
              <a:rPr lang="en-NZ" dirty="0"/>
              <a:t>Order Numbers by Department</a:t>
            </a:r>
          </a:p>
        </p:txBody>
      </p:sp>
      <p:pic>
        <p:nvPicPr>
          <p:cNvPr id="4" name="Content Placeholder 3">
            <a:extLst>
              <a:ext uri="{FF2B5EF4-FFF2-40B4-BE49-F238E27FC236}">
                <a16:creationId xmlns:a16="http://schemas.microsoft.com/office/drawing/2014/main" id="{6A829AEF-96CC-D819-ED6E-1F974A92EC3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4360" y="2248320"/>
            <a:ext cx="6590212" cy="4613148"/>
          </a:xfrm>
          <a:prstGeom prst="rect">
            <a:avLst/>
          </a:prstGeom>
        </p:spPr>
      </p:pic>
      <p:sp>
        <p:nvSpPr>
          <p:cNvPr id="5" name="TextBox 12">
            <a:extLst>
              <a:ext uri="{FF2B5EF4-FFF2-40B4-BE49-F238E27FC236}">
                <a16:creationId xmlns:a16="http://schemas.microsoft.com/office/drawing/2014/main" id="{C3DED92B-723D-458F-BECE-289FEAD113EF}"/>
              </a:ext>
            </a:extLst>
          </p:cNvPr>
          <p:cNvSpPr txBox="1"/>
          <p:nvPr/>
        </p:nvSpPr>
        <p:spPr>
          <a:xfrm>
            <a:off x="7794171" y="3770767"/>
            <a:ext cx="4064000" cy="1120548"/>
          </a:xfrm>
          <a:prstGeom prst="rect">
            <a:avLst/>
          </a:prstGeom>
          <a:solidFill>
            <a:schemeClr val="lt1"/>
          </a:solidFill>
          <a:ln w="127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accent2"/>
                </a:solidFill>
                <a:effectLst/>
                <a:latin typeface="+mn-lt"/>
                <a:ea typeface="+mn-ea"/>
                <a:cs typeface="+mn-cs"/>
              </a:rPr>
              <a:t>Produce, dairy eggs, snacks,</a:t>
            </a:r>
            <a:r>
              <a:rPr lang="en-US" sz="2000" baseline="0" dirty="0">
                <a:solidFill>
                  <a:schemeClr val="accent2"/>
                </a:solidFill>
                <a:effectLst/>
                <a:latin typeface="+mn-lt"/>
                <a:ea typeface="+mn-ea"/>
                <a:cs typeface="+mn-cs"/>
              </a:rPr>
              <a:t> beverages, frozen, and pantry </a:t>
            </a:r>
            <a:r>
              <a:rPr lang="en-US" sz="2000" baseline="0" dirty="0">
                <a:solidFill>
                  <a:schemeClr val="dk1"/>
                </a:solidFill>
                <a:effectLst/>
                <a:latin typeface="+mn-lt"/>
                <a:ea typeface="+mn-ea"/>
                <a:cs typeface="+mn-cs"/>
              </a:rPr>
              <a:t>were the most popular departments.</a:t>
            </a:r>
            <a:endParaRPr lang="en-US" sz="2000" dirty="0"/>
          </a:p>
        </p:txBody>
      </p:sp>
    </p:spTree>
    <p:extLst>
      <p:ext uri="{BB962C8B-B14F-4D97-AF65-F5344CB8AC3E}">
        <p14:creationId xmlns:p14="http://schemas.microsoft.com/office/powerpoint/2010/main" val="217493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84ED-4252-73AD-A8C2-6B90EE12C16D}"/>
              </a:ext>
            </a:extLst>
          </p:cNvPr>
          <p:cNvSpPr>
            <a:spLocks noGrp="1"/>
          </p:cNvSpPr>
          <p:nvPr>
            <p:ph type="title"/>
          </p:nvPr>
        </p:nvSpPr>
        <p:spPr/>
        <p:txBody>
          <a:bodyPr/>
          <a:lstStyle/>
          <a:p>
            <a:r>
              <a:rPr lang="en-NZ" dirty="0"/>
              <a:t>Income vs Age</a:t>
            </a:r>
          </a:p>
        </p:txBody>
      </p:sp>
      <p:pic>
        <p:nvPicPr>
          <p:cNvPr id="4" name="Content Placeholder 3">
            <a:extLst>
              <a:ext uri="{FF2B5EF4-FFF2-40B4-BE49-F238E27FC236}">
                <a16:creationId xmlns:a16="http://schemas.microsoft.com/office/drawing/2014/main" id="{9DB20BBD-A569-10E8-8B49-3F00E49C423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6549" y="2318267"/>
            <a:ext cx="7217342" cy="4330406"/>
          </a:xfrm>
          <a:prstGeom prst="rect">
            <a:avLst/>
          </a:prstGeom>
        </p:spPr>
      </p:pic>
      <p:sp>
        <p:nvSpPr>
          <p:cNvPr id="6" name="TextBox 5">
            <a:extLst>
              <a:ext uri="{FF2B5EF4-FFF2-40B4-BE49-F238E27FC236}">
                <a16:creationId xmlns:a16="http://schemas.microsoft.com/office/drawing/2014/main" id="{B65D661A-5042-2BA6-C61C-57D886FCCC46}"/>
              </a:ext>
            </a:extLst>
          </p:cNvPr>
          <p:cNvSpPr txBox="1"/>
          <p:nvPr/>
        </p:nvSpPr>
        <p:spPr>
          <a:xfrm>
            <a:off x="7875593" y="3959162"/>
            <a:ext cx="3849858" cy="400110"/>
          </a:xfrm>
          <a:prstGeom prst="rect">
            <a:avLst/>
          </a:prstGeom>
          <a:noFill/>
        </p:spPr>
        <p:txBody>
          <a:bodyPr wrap="square">
            <a:spAutoFit/>
          </a:bodyPr>
          <a:lstStyle/>
          <a:p>
            <a:r>
              <a:rPr lang="en-US" sz="2000" dirty="0">
                <a:solidFill>
                  <a:schemeClr val="accent2"/>
                </a:solidFill>
                <a:effectLst/>
                <a:latin typeface="+mn-lt"/>
                <a:ea typeface="+mn-ea"/>
                <a:cs typeface="+mn-cs"/>
              </a:rPr>
              <a:t>Income</a:t>
            </a:r>
            <a:r>
              <a:rPr lang="en-US" sz="2000" dirty="0">
                <a:solidFill>
                  <a:schemeClr val="dk1"/>
                </a:solidFill>
                <a:effectLst/>
                <a:latin typeface="+mn-lt"/>
                <a:ea typeface="+mn-ea"/>
                <a:cs typeface="+mn-cs"/>
              </a:rPr>
              <a:t> grew gradually with </a:t>
            </a:r>
            <a:r>
              <a:rPr lang="en-US" sz="2000" dirty="0">
                <a:solidFill>
                  <a:schemeClr val="accent2"/>
                </a:solidFill>
                <a:effectLst/>
                <a:latin typeface="+mn-lt"/>
                <a:ea typeface="+mn-ea"/>
                <a:cs typeface="+mn-cs"/>
              </a:rPr>
              <a:t>age</a:t>
            </a:r>
            <a:r>
              <a:rPr lang="en-US" sz="2000" b="0" i="0" dirty="0">
                <a:solidFill>
                  <a:schemeClr val="dk1"/>
                </a:solidFill>
                <a:effectLst/>
                <a:latin typeface="+mn-lt"/>
                <a:ea typeface="+mn-ea"/>
                <a:cs typeface="+mn-cs"/>
              </a:rPr>
              <a:t>.</a:t>
            </a:r>
            <a:endParaRPr lang="en-US" sz="2000" dirty="0"/>
          </a:p>
        </p:txBody>
      </p:sp>
    </p:spTree>
    <p:extLst>
      <p:ext uri="{BB962C8B-B14F-4D97-AF65-F5344CB8AC3E}">
        <p14:creationId xmlns:p14="http://schemas.microsoft.com/office/powerpoint/2010/main" val="275163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F85F-6DC7-4B06-CCB5-4D77993A30EB}"/>
              </a:ext>
            </a:extLst>
          </p:cNvPr>
          <p:cNvSpPr>
            <a:spLocks noGrp="1"/>
          </p:cNvSpPr>
          <p:nvPr>
            <p:ph type="title"/>
          </p:nvPr>
        </p:nvSpPr>
        <p:spPr>
          <a:xfrm>
            <a:off x="593957" y="757990"/>
            <a:ext cx="7562669" cy="636450"/>
          </a:xfrm>
        </p:spPr>
        <p:txBody>
          <a:bodyPr/>
          <a:lstStyle/>
          <a:p>
            <a:r>
              <a:rPr lang="en-NZ" sz="4000" dirty="0"/>
              <a:t>Customer Profiles by Region</a:t>
            </a:r>
          </a:p>
        </p:txBody>
      </p:sp>
      <p:pic>
        <p:nvPicPr>
          <p:cNvPr id="4" name="Content Placeholder 3">
            <a:extLst>
              <a:ext uri="{FF2B5EF4-FFF2-40B4-BE49-F238E27FC236}">
                <a16:creationId xmlns:a16="http://schemas.microsoft.com/office/drawing/2014/main" id="{8360E3C3-9C01-0CBF-2D7F-2D250DCF902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3957" y="2221480"/>
            <a:ext cx="8893896" cy="4446948"/>
          </a:xfrm>
          <a:prstGeom prst="rect">
            <a:avLst/>
          </a:prstGeom>
        </p:spPr>
      </p:pic>
      <p:sp>
        <p:nvSpPr>
          <p:cNvPr id="6" name="TextBox 36">
            <a:extLst>
              <a:ext uri="{FF2B5EF4-FFF2-40B4-BE49-F238E27FC236}">
                <a16:creationId xmlns:a16="http://schemas.microsoft.com/office/drawing/2014/main" id="{21E171BB-688A-4241-BABF-D0A671D54130}"/>
              </a:ext>
            </a:extLst>
          </p:cNvPr>
          <p:cNvSpPr txBox="1"/>
          <p:nvPr/>
        </p:nvSpPr>
        <p:spPr>
          <a:xfrm>
            <a:off x="7143796" y="726658"/>
            <a:ext cx="4688114" cy="1275621"/>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indent="-285750">
              <a:buFont typeface="Arial" panose="020B0604020202020204" pitchFamily="34" charset="0"/>
              <a:buChar char="•"/>
            </a:pPr>
            <a:r>
              <a:rPr lang="en-US" sz="1600" b="0" i="0" dirty="0">
                <a:solidFill>
                  <a:schemeClr val="dk1"/>
                </a:solidFill>
                <a:effectLst/>
                <a:latin typeface="+mn-lt"/>
                <a:ea typeface="+mn-ea"/>
                <a:cs typeface="+mn-cs"/>
              </a:rPr>
              <a:t>Most customers were located in the </a:t>
            </a:r>
            <a:r>
              <a:rPr lang="en-US" sz="1600" b="0" i="0" dirty="0">
                <a:solidFill>
                  <a:schemeClr val="accent2"/>
                </a:solidFill>
                <a:effectLst/>
                <a:latin typeface="+mn-lt"/>
                <a:ea typeface="+mn-ea"/>
                <a:cs typeface="+mn-cs"/>
              </a:rPr>
              <a:t>South</a:t>
            </a:r>
            <a:r>
              <a:rPr lang="en-US" sz="1600" b="0" i="0" dirty="0">
                <a:solidFill>
                  <a:schemeClr val="dk1"/>
                </a:solidFill>
                <a:effectLst/>
                <a:latin typeface="+mn-lt"/>
                <a:ea typeface="+mn-ea"/>
                <a:cs typeface="+mn-cs"/>
              </a:rPr>
              <a:t>, followed by the West, Midwest, and Northeast.</a:t>
            </a:r>
          </a:p>
          <a:p>
            <a:pPr marL="285750" indent="-285750">
              <a:buFont typeface="Arial" panose="020B0604020202020204" pitchFamily="34" charset="0"/>
              <a:buChar char="•"/>
            </a:pPr>
            <a:r>
              <a:rPr lang="en-US" sz="1600" b="0" i="0" dirty="0">
                <a:solidFill>
                  <a:schemeClr val="accent2"/>
                </a:solidFill>
                <a:effectLst/>
                <a:latin typeface="+mn-lt"/>
                <a:ea typeface="+mn-ea"/>
                <a:cs typeface="+mn-cs"/>
              </a:rPr>
              <a:t>Low- and medium-income parents </a:t>
            </a:r>
            <a:r>
              <a:rPr lang="en-US" sz="1600" b="0" i="0" dirty="0">
                <a:solidFill>
                  <a:schemeClr val="dk1"/>
                </a:solidFill>
                <a:effectLst/>
                <a:latin typeface="+mn-lt"/>
                <a:ea typeface="+mn-ea"/>
                <a:cs typeface="+mn-cs"/>
              </a:rPr>
              <a:t>were the most frequent shoppers, followed by parents with one child</a:t>
            </a:r>
            <a:r>
              <a:rPr lang="en-US" sz="1600" dirty="0"/>
              <a:t>.</a:t>
            </a:r>
          </a:p>
        </p:txBody>
      </p:sp>
    </p:spTree>
    <p:extLst>
      <p:ext uri="{BB962C8B-B14F-4D97-AF65-F5344CB8AC3E}">
        <p14:creationId xmlns:p14="http://schemas.microsoft.com/office/powerpoint/2010/main" val="37835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A3E8-B02E-1F19-4BEC-521947D87E9F}"/>
              </a:ext>
            </a:extLst>
          </p:cNvPr>
          <p:cNvSpPr>
            <a:spLocks noGrp="1"/>
          </p:cNvSpPr>
          <p:nvPr>
            <p:ph type="title"/>
          </p:nvPr>
        </p:nvSpPr>
        <p:spPr>
          <a:xfrm>
            <a:off x="594360" y="1059543"/>
            <a:ext cx="10784840" cy="723536"/>
          </a:xfrm>
          <a:solidFill>
            <a:schemeClr val="bg1"/>
          </a:solidFill>
        </p:spPr>
        <p:txBody>
          <a:bodyPr/>
          <a:lstStyle/>
          <a:p>
            <a:r>
              <a:rPr lang="en-NZ" sz="4000" dirty="0"/>
              <a:t>Order Numbers by Day and Customer Profile</a:t>
            </a:r>
          </a:p>
        </p:txBody>
      </p:sp>
      <p:pic>
        <p:nvPicPr>
          <p:cNvPr id="4" name="Content Placeholder 3">
            <a:extLst>
              <a:ext uri="{FF2B5EF4-FFF2-40B4-BE49-F238E27FC236}">
                <a16:creationId xmlns:a16="http://schemas.microsoft.com/office/drawing/2014/main" id="{51A53B7F-EA85-ADB1-2254-228ACE8AB99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3725" y="2223727"/>
            <a:ext cx="9268546" cy="4634273"/>
          </a:xfrm>
          <a:prstGeom prst="rect">
            <a:avLst/>
          </a:prstGeom>
        </p:spPr>
      </p:pic>
      <p:sp>
        <p:nvSpPr>
          <p:cNvPr id="5" name="TextBox 2">
            <a:extLst>
              <a:ext uri="{FF2B5EF4-FFF2-40B4-BE49-F238E27FC236}">
                <a16:creationId xmlns:a16="http://schemas.microsoft.com/office/drawing/2014/main" id="{DD1F931A-1AB3-4DD6-919B-3DF048F84F1C}"/>
              </a:ext>
            </a:extLst>
          </p:cNvPr>
          <p:cNvSpPr txBox="1"/>
          <p:nvPr/>
        </p:nvSpPr>
        <p:spPr>
          <a:xfrm>
            <a:off x="7344228" y="5646057"/>
            <a:ext cx="4602389" cy="10659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600" b="0" i="0" u="none" strike="noStrike" dirty="0">
                <a:solidFill>
                  <a:schemeClr val="dk1"/>
                </a:solidFill>
                <a:effectLst/>
                <a:latin typeface="+mn-lt"/>
                <a:ea typeface="+mn-ea"/>
                <a:cs typeface="+mn-cs"/>
              </a:rPr>
              <a:t>Most orders were placed </a:t>
            </a:r>
            <a:r>
              <a:rPr lang="en-US" sz="1600" b="0" i="0" u="none" strike="noStrike" dirty="0">
                <a:solidFill>
                  <a:schemeClr val="tx1"/>
                </a:solidFill>
                <a:effectLst/>
                <a:latin typeface="+mn-lt"/>
                <a:ea typeface="+mn-ea"/>
                <a:cs typeface="+mn-cs"/>
              </a:rPr>
              <a:t>at </a:t>
            </a:r>
            <a:r>
              <a:rPr lang="en-US" sz="1600" b="0" i="0" u="none" strike="noStrike" dirty="0">
                <a:solidFill>
                  <a:srgbClr val="FF6600"/>
                </a:solidFill>
                <a:effectLst/>
                <a:latin typeface="+mn-lt"/>
                <a:ea typeface="+mn-ea"/>
                <a:cs typeface="+mn-cs"/>
              </a:rPr>
              <a:t>weekends </a:t>
            </a:r>
            <a:r>
              <a:rPr lang="en-US" sz="1600" b="0" i="0" u="none" strike="noStrike" dirty="0">
                <a:solidFill>
                  <a:schemeClr val="tx1"/>
                </a:solidFill>
                <a:effectLst/>
                <a:latin typeface="+mn-lt"/>
                <a:ea typeface="+mn-ea"/>
                <a:cs typeface="+mn-cs"/>
              </a:rPr>
              <a:t>by</a:t>
            </a:r>
            <a:r>
              <a:rPr lang="en-US" sz="1600" b="0" i="0" u="none" strike="noStrike" dirty="0">
                <a:solidFill>
                  <a:schemeClr val="accent2"/>
                </a:solidFill>
                <a:effectLst/>
                <a:latin typeface="+mn-lt"/>
                <a:ea typeface="+mn-ea"/>
                <a:cs typeface="+mn-cs"/>
              </a:rPr>
              <a:t> low- and medium-income parents</a:t>
            </a:r>
            <a:r>
              <a:rPr lang="en-US" sz="1600" b="0" i="0" u="none" strike="noStrike" dirty="0">
                <a:solidFill>
                  <a:schemeClr val="dk1"/>
                </a:solidFill>
                <a:effectLst/>
                <a:latin typeface="+mn-lt"/>
                <a:ea typeface="+mn-ea"/>
                <a:cs typeface="+mn-cs"/>
              </a:rPr>
              <a:t>. </a:t>
            </a:r>
          </a:p>
          <a:p>
            <a:pPr algn="l"/>
            <a:r>
              <a:rPr lang="en-US" sz="1600" b="0" i="0" u="none" strike="noStrike" dirty="0">
                <a:solidFill>
                  <a:schemeClr val="dk1"/>
                </a:solidFill>
                <a:effectLst/>
                <a:latin typeface="+mn-lt"/>
                <a:ea typeface="+mn-ea"/>
                <a:cs typeface="+mn-cs"/>
              </a:rPr>
              <a:t>In contrast, Tuesdays and Wednesdays saw the fewest orders across all customer profiles.</a:t>
            </a:r>
            <a:r>
              <a:rPr lang="en-US" sz="1600" dirty="0">
                <a:effectLst/>
              </a:rPr>
              <a:t> </a:t>
            </a:r>
            <a:endParaRPr lang="en-US" sz="1600" dirty="0"/>
          </a:p>
        </p:txBody>
      </p:sp>
      <p:sp>
        <p:nvSpPr>
          <p:cNvPr id="3" name="TextBox 2">
            <a:extLst>
              <a:ext uri="{FF2B5EF4-FFF2-40B4-BE49-F238E27FC236}">
                <a16:creationId xmlns:a16="http://schemas.microsoft.com/office/drawing/2014/main" id="{26C7C2BC-CB15-CC5D-339F-054EC69C04F6}"/>
              </a:ext>
            </a:extLst>
          </p:cNvPr>
          <p:cNvSpPr txBox="1"/>
          <p:nvPr/>
        </p:nvSpPr>
        <p:spPr>
          <a:xfrm>
            <a:off x="9719116" y="4101408"/>
            <a:ext cx="2133600" cy="369332"/>
          </a:xfrm>
          <a:prstGeom prst="rect">
            <a:avLst/>
          </a:prstGeom>
          <a:noFill/>
        </p:spPr>
        <p:txBody>
          <a:bodyPr wrap="square" rtlCol="0">
            <a:spAutoFit/>
          </a:bodyPr>
          <a:lstStyle/>
          <a:p>
            <a:r>
              <a:rPr lang="en-NZ" dirty="0">
                <a:hlinkClick r:id="rId4"/>
              </a:rPr>
              <a:t>GitHub Repository</a:t>
            </a:r>
            <a:endParaRPr lang="en-NZ" dirty="0"/>
          </a:p>
        </p:txBody>
      </p:sp>
      <p:pic>
        <p:nvPicPr>
          <p:cNvPr id="3074" name="Picture 2">
            <a:extLst>
              <a:ext uri="{FF2B5EF4-FFF2-40B4-BE49-F238E27FC236}">
                <a16:creationId xmlns:a16="http://schemas.microsoft.com/office/drawing/2014/main" id="{564ABDD4-F7F4-6BB8-56C9-BEBD0EDAF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7927" y="3660760"/>
            <a:ext cx="502545" cy="52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B33C-07D7-04D7-46C5-9413DD64F2D4}"/>
              </a:ext>
            </a:extLst>
          </p:cNvPr>
          <p:cNvSpPr>
            <a:spLocks noGrp="1"/>
          </p:cNvSpPr>
          <p:nvPr>
            <p:ph type="title"/>
          </p:nvPr>
        </p:nvSpPr>
        <p:spPr>
          <a:xfrm>
            <a:off x="522642" y="359901"/>
            <a:ext cx="6787747" cy="1593507"/>
          </a:xfrm>
        </p:spPr>
        <p:txBody>
          <a:bodyPr/>
          <a:lstStyle/>
          <a:p>
            <a:r>
              <a:rPr lang="en-NZ" dirty="0"/>
              <a:t>Conclusions</a:t>
            </a:r>
          </a:p>
        </p:txBody>
      </p:sp>
      <p:sp>
        <p:nvSpPr>
          <p:cNvPr id="3" name="Content Placeholder 2">
            <a:extLst>
              <a:ext uri="{FF2B5EF4-FFF2-40B4-BE49-F238E27FC236}">
                <a16:creationId xmlns:a16="http://schemas.microsoft.com/office/drawing/2014/main" id="{705EF0C6-6F7A-8DED-916D-C3B712E31F4E}"/>
              </a:ext>
            </a:extLst>
          </p:cNvPr>
          <p:cNvSpPr>
            <a:spLocks noGrp="1"/>
          </p:cNvSpPr>
          <p:nvPr>
            <p:ph sz="quarter" idx="13"/>
          </p:nvPr>
        </p:nvSpPr>
        <p:spPr>
          <a:xfrm>
            <a:off x="594359" y="2281918"/>
            <a:ext cx="11133184" cy="4386510"/>
          </a:xfrm>
        </p:spPr>
        <p:txBody>
          <a:bodyPr>
            <a:normAutofit/>
          </a:bodyPr>
          <a:lstStyle/>
          <a:p>
            <a:r>
              <a:rPr lang="en-NZ" sz="2300" dirty="0">
                <a:solidFill>
                  <a:schemeClr val="tx1"/>
                </a:solidFill>
              </a:rPr>
              <a:t>Findings</a:t>
            </a:r>
          </a:p>
          <a:p>
            <a:pPr lvl="1"/>
            <a:r>
              <a:rPr lang="en-NZ" sz="1900" b="0" dirty="0"/>
              <a:t>Orders peak on weekends and drop midweek (Tues &amp; Wed).</a:t>
            </a:r>
          </a:p>
          <a:p>
            <a:pPr lvl="1"/>
            <a:r>
              <a:rPr lang="en-NZ" sz="1900" b="0" dirty="0"/>
              <a:t>Spending fluctuates between 3 PM–10 PM, with Fridays showing the lowest activity.</a:t>
            </a:r>
          </a:p>
          <a:p>
            <a:pPr lvl="1"/>
            <a:r>
              <a:rPr lang="en-NZ" sz="1900" b="0" dirty="0"/>
              <a:t>Produce, dairy, snacks, and pantry staples are the top-selling categories.</a:t>
            </a:r>
          </a:p>
          <a:p>
            <a:pPr lvl="1"/>
            <a:r>
              <a:rPr lang="en-NZ" sz="1900" b="0" dirty="0"/>
              <a:t>Most customers are regular or new, mainly family-oriented, low- to medium-income parents.</a:t>
            </a:r>
          </a:p>
          <a:p>
            <a:r>
              <a:rPr lang="en-NZ" sz="2300" dirty="0">
                <a:solidFill>
                  <a:schemeClr val="tx1"/>
                </a:solidFill>
              </a:rPr>
              <a:t>Recommendations</a:t>
            </a:r>
          </a:p>
          <a:p>
            <a:pPr lvl="1"/>
            <a:r>
              <a:rPr lang="en-NZ" sz="1900" b="0" dirty="0"/>
              <a:t>Schedule ads and promotions on slower days (Tues/Wed) and evenings (3–10 PM).</a:t>
            </a:r>
          </a:p>
          <a:p>
            <a:pPr lvl="1"/>
            <a:r>
              <a:rPr lang="en-NZ" sz="1900" b="0" dirty="0"/>
              <a:t>Maintain strong inventory for high-demand staples.</a:t>
            </a:r>
          </a:p>
          <a:p>
            <a:pPr lvl="1"/>
            <a:r>
              <a:rPr lang="en-NZ" sz="1900" b="0" dirty="0"/>
              <a:t>Introduce loyalty programs to retain and grow the customer base.</a:t>
            </a:r>
          </a:p>
          <a:p>
            <a:pPr lvl="1"/>
            <a:r>
              <a:rPr lang="en-NZ" sz="1900" b="0" dirty="0"/>
              <a:t>Use family-focused, value-driven marketing and expand outreach in underrepresented regions.</a:t>
            </a:r>
          </a:p>
          <a:p>
            <a:endParaRPr lang="en-NZ" dirty="0">
              <a:solidFill>
                <a:schemeClr val="tx1"/>
              </a:solidFill>
            </a:endParaRPr>
          </a:p>
          <a:p>
            <a:endParaRPr lang="en-NZ" dirty="0"/>
          </a:p>
        </p:txBody>
      </p:sp>
    </p:spTree>
    <p:extLst>
      <p:ext uri="{BB962C8B-B14F-4D97-AF65-F5344CB8AC3E}">
        <p14:creationId xmlns:p14="http://schemas.microsoft.com/office/powerpoint/2010/main" val="104152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8BD70-018A-0906-20E2-76C02058E4E8}"/>
              </a:ext>
            </a:extLst>
          </p:cNvPr>
          <p:cNvSpPr>
            <a:spLocks noGrp="1"/>
          </p:cNvSpPr>
          <p:nvPr>
            <p:ph type="title"/>
          </p:nvPr>
        </p:nvSpPr>
        <p:spPr>
          <a:xfrm>
            <a:off x="6311040" y="2117706"/>
            <a:ext cx="5273411" cy="1662313"/>
          </a:xfrm>
        </p:spPr>
        <p:txBody>
          <a:bodyPr/>
          <a:lstStyle/>
          <a:p>
            <a:r>
              <a:rPr lang="en-NZ" sz="4800" dirty="0">
                <a:solidFill>
                  <a:schemeClr val="bg1"/>
                </a:solidFill>
              </a:rPr>
              <a:t>Project 4: CDC </a:t>
            </a:r>
            <a:br>
              <a:rPr lang="en-NZ" sz="4800" dirty="0">
                <a:solidFill>
                  <a:schemeClr val="bg1"/>
                </a:solidFill>
              </a:rPr>
            </a:br>
            <a:r>
              <a:rPr lang="en-NZ" sz="4800" b="0" dirty="0">
                <a:solidFill>
                  <a:schemeClr val="bg1"/>
                </a:solidFill>
                <a:latin typeface="+mn-lt"/>
              </a:rPr>
              <a:t>Preparing for the Flu Season</a:t>
            </a:r>
          </a:p>
        </p:txBody>
      </p:sp>
      <p:pic>
        <p:nvPicPr>
          <p:cNvPr id="2" name="Picture 1">
            <a:extLst>
              <a:ext uri="{FF2B5EF4-FFF2-40B4-BE49-F238E27FC236}">
                <a16:creationId xmlns:a16="http://schemas.microsoft.com/office/drawing/2014/main" id="{17CBC95F-FF19-72F6-C0CA-6B8A8029ED0B}"/>
              </a:ext>
            </a:extLst>
          </p:cNvPr>
          <p:cNvPicPr>
            <a:picLocks noChangeAspect="1"/>
          </p:cNvPicPr>
          <p:nvPr/>
        </p:nvPicPr>
        <p:blipFill>
          <a:blip r:embed="rId3"/>
          <a:stretch>
            <a:fillRect/>
          </a:stretch>
        </p:blipFill>
        <p:spPr>
          <a:xfrm>
            <a:off x="10289927" y="6125675"/>
            <a:ext cx="484719" cy="450841"/>
          </a:xfrm>
          <a:prstGeom prst="rect">
            <a:avLst/>
          </a:prstGeom>
          <a:ln>
            <a:noFill/>
          </a:ln>
        </p:spPr>
      </p:pic>
      <p:pic>
        <p:nvPicPr>
          <p:cNvPr id="4" name="Picture 8" descr="Tableau Software Logo Design PNG">
            <a:extLst>
              <a:ext uri="{FF2B5EF4-FFF2-40B4-BE49-F238E27FC236}">
                <a16:creationId xmlns:a16="http://schemas.microsoft.com/office/drawing/2014/main" id="{7F8E29AA-4711-DC99-7046-B6D343A7D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898" y="6167358"/>
            <a:ext cx="380795" cy="3751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A person drinking from a cup&#10;&#10;AI-generated content may be incorrect.">
            <a:extLst>
              <a:ext uri="{FF2B5EF4-FFF2-40B4-BE49-F238E27FC236}">
                <a16:creationId xmlns:a16="http://schemas.microsoft.com/office/drawing/2014/main" id="{99FECD83-0D62-1BD8-F691-48DF83329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782" y="1925335"/>
            <a:ext cx="5068180" cy="2850851"/>
          </a:xfrm>
          <a:prstGeom prst="rect">
            <a:avLst/>
          </a:prstGeom>
        </p:spPr>
      </p:pic>
      <p:graphicFrame>
        <p:nvGraphicFramePr>
          <p:cNvPr id="5" name="Diagram 4">
            <a:extLst>
              <a:ext uri="{FF2B5EF4-FFF2-40B4-BE49-F238E27FC236}">
                <a16:creationId xmlns:a16="http://schemas.microsoft.com/office/drawing/2014/main" id="{37BEF68E-D746-C781-BB94-566E13793F5D}"/>
              </a:ext>
            </a:extLst>
          </p:cNvPr>
          <p:cNvGraphicFramePr/>
          <p:nvPr>
            <p:extLst>
              <p:ext uri="{D42A27DB-BD31-4B8C-83A1-F6EECF244321}">
                <p14:modId xmlns:p14="http://schemas.microsoft.com/office/powerpoint/2010/main" val="144360852"/>
              </p:ext>
            </p:extLst>
          </p:nvPr>
        </p:nvGraphicFramePr>
        <p:xfrm>
          <a:off x="765776" y="5010688"/>
          <a:ext cx="10008870" cy="6394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B99A28B1-CAE1-EB10-C677-7F7609EC1525}"/>
              </a:ext>
            </a:extLst>
          </p:cNvPr>
          <p:cNvSpPr txBox="1"/>
          <p:nvPr/>
        </p:nvSpPr>
        <p:spPr>
          <a:xfrm>
            <a:off x="8536570" y="6101127"/>
            <a:ext cx="2407950" cy="461665"/>
          </a:xfrm>
          <a:prstGeom prst="rect">
            <a:avLst/>
          </a:prstGeom>
          <a:noFill/>
        </p:spPr>
        <p:txBody>
          <a:bodyPr wrap="square">
            <a:spAutoFit/>
          </a:bodyPr>
          <a:lstStyle/>
          <a:p>
            <a:r>
              <a:rPr lang="en-NZ" sz="2400" b="1" dirty="0"/>
              <a:t>Tools:</a:t>
            </a:r>
          </a:p>
        </p:txBody>
      </p:sp>
    </p:spTree>
    <p:extLst>
      <p:ext uri="{BB962C8B-B14F-4D97-AF65-F5344CB8AC3E}">
        <p14:creationId xmlns:p14="http://schemas.microsoft.com/office/powerpoint/2010/main" val="425832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Introduction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94360" y="2293114"/>
            <a:ext cx="10980019" cy="4020602"/>
          </a:xfrm>
        </p:spPr>
        <p:txBody>
          <a:bodyPr>
            <a:normAutofit fontScale="85000" lnSpcReduction="20000"/>
          </a:bodyPr>
          <a:lstStyle/>
          <a:p>
            <a:pPr>
              <a:lnSpc>
                <a:spcPct val="120000"/>
              </a:lnSpc>
            </a:pPr>
            <a:r>
              <a:rPr lang="en-NZ" sz="2900" b="1" dirty="0">
                <a:solidFill>
                  <a:schemeClr val="tx1"/>
                </a:solidFill>
              </a:rPr>
              <a:t>Objectives </a:t>
            </a:r>
            <a:endParaRPr lang="en-NZ" sz="2900" dirty="0">
              <a:solidFill>
                <a:schemeClr val="tx1"/>
              </a:solidFill>
            </a:endParaRPr>
          </a:p>
          <a:p>
            <a:pPr lvl="1">
              <a:lnSpc>
                <a:spcPct val="120000"/>
              </a:lnSpc>
            </a:pPr>
            <a:r>
              <a:rPr lang="en-NZ" sz="2900" b="0" dirty="0">
                <a:solidFill>
                  <a:schemeClr val="tx1"/>
                </a:solidFill>
              </a:rPr>
              <a:t>Identify the vulnerable age groups that are prone to flu deaths;</a:t>
            </a:r>
          </a:p>
          <a:p>
            <a:pPr lvl="1">
              <a:lnSpc>
                <a:spcPct val="120000"/>
              </a:lnSpc>
            </a:pPr>
            <a:r>
              <a:rPr lang="en-NZ" sz="2900" b="0" dirty="0">
                <a:solidFill>
                  <a:schemeClr val="tx1"/>
                </a:solidFill>
              </a:rPr>
              <a:t>Find out the states where vulnerable age groups are located; </a:t>
            </a:r>
          </a:p>
          <a:p>
            <a:pPr lvl="1">
              <a:lnSpc>
                <a:spcPct val="120000"/>
              </a:lnSpc>
            </a:pPr>
            <a:r>
              <a:rPr lang="en-NZ" sz="2900" b="0" dirty="0">
                <a:solidFill>
                  <a:schemeClr val="tx1"/>
                </a:solidFill>
              </a:rPr>
              <a:t>Determine the seasonal patterns of flu and see if that varies by state. </a:t>
            </a:r>
          </a:p>
          <a:p>
            <a:pPr>
              <a:lnSpc>
                <a:spcPct val="120000"/>
              </a:lnSpc>
            </a:pPr>
            <a:r>
              <a:rPr lang="en-NZ" sz="2900" b="1" dirty="0">
                <a:solidFill>
                  <a:schemeClr val="tx1"/>
                </a:solidFill>
              </a:rPr>
              <a:t>Data Overview</a:t>
            </a:r>
            <a:endParaRPr lang="en-NZ" sz="2900" dirty="0">
              <a:solidFill>
                <a:schemeClr val="tx1"/>
              </a:solidFill>
            </a:endParaRPr>
          </a:p>
          <a:p>
            <a:pPr lvl="1">
              <a:lnSpc>
                <a:spcPct val="120000"/>
              </a:lnSpc>
            </a:pPr>
            <a:r>
              <a:rPr lang="en-NZ" sz="2900" dirty="0"/>
              <a:t>US Census Data (2009 – 2017) from US Census Bureau</a:t>
            </a:r>
          </a:p>
          <a:p>
            <a:pPr lvl="1">
              <a:lnSpc>
                <a:spcPct val="120000"/>
              </a:lnSpc>
            </a:pPr>
            <a:r>
              <a:rPr lang="en-NZ" sz="2900" dirty="0"/>
              <a:t>Influenza Death Data (2009 – 2017</a:t>
            </a:r>
            <a:r>
              <a:rPr lang="en-NZ" sz="2900"/>
              <a:t>) from </a:t>
            </a:r>
            <a:r>
              <a:rPr lang="en-NZ" sz="2900" dirty="0"/>
              <a:t>Cent</a:t>
            </a:r>
            <a:r>
              <a:rPr lang="en-US" altLang="zh-CN" sz="2900" dirty="0"/>
              <a:t>re</a:t>
            </a:r>
            <a:r>
              <a:rPr lang="en-NZ" sz="2900" dirty="0"/>
              <a:t>s for Disease Control and Prevention (CDC)</a:t>
            </a:r>
          </a:p>
          <a:p>
            <a:pPr>
              <a:lnSpc>
                <a:spcPct val="120000"/>
              </a:lnSpc>
            </a:pPr>
            <a:endParaRPr lang="en-US" sz="4800" b="0" dirty="0">
              <a:solidFill>
                <a:schemeClr val="bg1"/>
              </a:solidFill>
            </a:endParaRPr>
          </a:p>
          <a:p>
            <a:endParaRPr lang="en-US" dirty="0"/>
          </a:p>
        </p:txBody>
      </p:sp>
    </p:spTree>
    <p:extLst>
      <p:ext uri="{BB962C8B-B14F-4D97-AF65-F5344CB8AC3E}">
        <p14:creationId xmlns:p14="http://schemas.microsoft.com/office/powerpoint/2010/main" val="337888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pic>
        <p:nvPicPr>
          <p:cNvPr id="5" name="Picture Placeholder 4" descr="A person holding a piece of paper&#10;&#10;AI-generated content may be incorrect.">
            <a:extLst>
              <a:ext uri="{FF2B5EF4-FFF2-40B4-BE49-F238E27FC236}">
                <a16:creationId xmlns:a16="http://schemas.microsoft.com/office/drawing/2014/main" id="{55F9FD6F-5AF7-5245-9D51-C00DCCE92A8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2" r="162"/>
          <a:stretch>
            <a:fillRect/>
          </a:stretch>
        </p:blipFill>
        <p:spPr>
          <a:xfrm>
            <a:off x="790509" y="1708905"/>
            <a:ext cx="5222632" cy="2947387"/>
          </a:xfrm>
        </p:spPr>
      </p:pic>
      <p:sp>
        <p:nvSpPr>
          <p:cNvPr id="3" name="Title 2">
            <a:extLst>
              <a:ext uri="{FF2B5EF4-FFF2-40B4-BE49-F238E27FC236}">
                <a16:creationId xmlns:a16="http://schemas.microsoft.com/office/drawing/2014/main" id="{1D9E58F5-439F-AF7E-7B60-C66D264ED644}"/>
              </a:ext>
            </a:extLst>
          </p:cNvPr>
          <p:cNvSpPr>
            <a:spLocks noGrp="1"/>
          </p:cNvSpPr>
          <p:nvPr>
            <p:ph type="title"/>
          </p:nvPr>
        </p:nvSpPr>
        <p:spPr>
          <a:xfrm>
            <a:off x="6309359" y="1401132"/>
            <a:ext cx="5477479" cy="2027868"/>
          </a:xfrm>
        </p:spPr>
        <p:txBody>
          <a:bodyPr/>
          <a:lstStyle/>
          <a:p>
            <a:r>
              <a:rPr lang="en-NZ" sz="4400" dirty="0">
                <a:solidFill>
                  <a:schemeClr val="bg1"/>
                </a:solidFill>
              </a:rPr>
              <a:t>Project 1: Māori Language Immersion in New Zealand Schools</a:t>
            </a:r>
          </a:p>
        </p:txBody>
      </p:sp>
      <p:sp>
        <p:nvSpPr>
          <p:cNvPr id="6" name="TextBox 5">
            <a:extLst>
              <a:ext uri="{FF2B5EF4-FFF2-40B4-BE49-F238E27FC236}">
                <a16:creationId xmlns:a16="http://schemas.microsoft.com/office/drawing/2014/main" id="{7BA28BDA-4F02-13EB-3688-28C21C1D35C4}"/>
              </a:ext>
            </a:extLst>
          </p:cNvPr>
          <p:cNvSpPr txBox="1"/>
          <p:nvPr/>
        </p:nvSpPr>
        <p:spPr>
          <a:xfrm>
            <a:off x="9144000" y="6185037"/>
            <a:ext cx="6096000" cy="461665"/>
          </a:xfrm>
          <a:prstGeom prst="rect">
            <a:avLst/>
          </a:prstGeom>
          <a:noFill/>
        </p:spPr>
        <p:txBody>
          <a:bodyPr wrap="square">
            <a:spAutoFit/>
          </a:bodyPr>
          <a:lstStyle/>
          <a:p>
            <a:r>
              <a:rPr lang="en-NZ" sz="2400" b="1" dirty="0"/>
              <a:t>Tools:</a:t>
            </a:r>
          </a:p>
        </p:txBody>
      </p:sp>
      <p:pic>
        <p:nvPicPr>
          <p:cNvPr id="7" name="Picture 8" descr="Tableau Software Logo Design PNG">
            <a:extLst>
              <a:ext uri="{FF2B5EF4-FFF2-40B4-BE49-F238E27FC236}">
                <a16:creationId xmlns:a16="http://schemas.microsoft.com/office/drawing/2014/main" id="{1AED1BB9-FA17-BA25-6570-4797025A7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917" y="6126638"/>
            <a:ext cx="497925" cy="4905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descr="A blue and yellow snake logo&#10;&#10;AI-generated content may be incorrect.">
            <a:extLst>
              <a:ext uri="{FF2B5EF4-FFF2-40B4-BE49-F238E27FC236}">
                <a16:creationId xmlns:a16="http://schemas.microsoft.com/office/drawing/2014/main" id="{9E22B3C2-8174-31BA-8211-7BAC1ECC8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0211" y="6126638"/>
            <a:ext cx="472381" cy="461665"/>
          </a:xfrm>
          <a:prstGeom prst="rect">
            <a:avLst/>
          </a:prstGeom>
          <a:ln>
            <a:noFill/>
          </a:ln>
        </p:spPr>
      </p:pic>
      <p:grpSp>
        <p:nvGrpSpPr>
          <p:cNvPr id="4" name="Group 3">
            <a:extLst>
              <a:ext uri="{FF2B5EF4-FFF2-40B4-BE49-F238E27FC236}">
                <a16:creationId xmlns:a16="http://schemas.microsoft.com/office/drawing/2014/main" id="{4BF97E8B-C6A8-7E50-33EB-1A329F01D8BD}"/>
              </a:ext>
            </a:extLst>
          </p:cNvPr>
          <p:cNvGrpSpPr/>
          <p:nvPr/>
        </p:nvGrpSpPr>
        <p:grpSpPr>
          <a:xfrm>
            <a:off x="790509" y="5149095"/>
            <a:ext cx="1609940" cy="639909"/>
            <a:chOff x="0" y="0"/>
            <a:chExt cx="1609940" cy="639909"/>
          </a:xfrm>
        </p:grpSpPr>
        <p:sp>
          <p:nvSpPr>
            <p:cNvPr id="24" name="Arrow: Chevron 23">
              <a:extLst>
                <a:ext uri="{FF2B5EF4-FFF2-40B4-BE49-F238E27FC236}">
                  <a16:creationId xmlns:a16="http://schemas.microsoft.com/office/drawing/2014/main" id="{A1D2A210-FC7B-3627-EBBF-42A20F71F3E9}"/>
                </a:ext>
              </a:extLst>
            </p:cNvPr>
            <p:cNvSpPr/>
            <p:nvPr/>
          </p:nvSpPr>
          <p:spPr>
            <a:xfrm>
              <a:off x="0"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5" name="Arrow: Chevron 4">
              <a:extLst>
                <a:ext uri="{FF2B5EF4-FFF2-40B4-BE49-F238E27FC236}">
                  <a16:creationId xmlns:a16="http://schemas.microsoft.com/office/drawing/2014/main" id="{CE3434CC-0F11-D52A-4CF2-5E94BFBD9DF5}"/>
                </a:ext>
              </a:extLst>
            </p:cNvPr>
            <p:cNvSpPr txBox="1"/>
            <p:nvPr/>
          </p:nvSpPr>
          <p:spPr>
            <a:xfrm>
              <a:off x="319955"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Sourcing open data</a:t>
              </a:r>
            </a:p>
          </p:txBody>
        </p:sp>
      </p:grpSp>
      <p:grpSp>
        <p:nvGrpSpPr>
          <p:cNvPr id="8" name="Group 7">
            <a:extLst>
              <a:ext uri="{FF2B5EF4-FFF2-40B4-BE49-F238E27FC236}">
                <a16:creationId xmlns:a16="http://schemas.microsoft.com/office/drawing/2014/main" id="{2DE7326C-6F7B-F88F-096D-3CD40EFB03DA}"/>
              </a:ext>
            </a:extLst>
          </p:cNvPr>
          <p:cNvGrpSpPr/>
          <p:nvPr/>
        </p:nvGrpSpPr>
        <p:grpSpPr>
          <a:xfrm>
            <a:off x="2260201" y="5149095"/>
            <a:ext cx="1609940" cy="639909"/>
            <a:chOff x="1469692" y="0"/>
            <a:chExt cx="1609940" cy="639909"/>
          </a:xfrm>
        </p:grpSpPr>
        <p:sp>
          <p:nvSpPr>
            <p:cNvPr id="22" name="Arrow: Chevron 21">
              <a:extLst>
                <a:ext uri="{FF2B5EF4-FFF2-40B4-BE49-F238E27FC236}">
                  <a16:creationId xmlns:a16="http://schemas.microsoft.com/office/drawing/2014/main" id="{169B767A-9D83-9C87-6E8E-0420653C9D2A}"/>
                </a:ext>
              </a:extLst>
            </p:cNvPr>
            <p:cNvSpPr/>
            <p:nvPr/>
          </p:nvSpPr>
          <p:spPr>
            <a:xfrm>
              <a:off x="1469692"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3" name="Arrow: Chevron 6">
              <a:extLst>
                <a:ext uri="{FF2B5EF4-FFF2-40B4-BE49-F238E27FC236}">
                  <a16:creationId xmlns:a16="http://schemas.microsoft.com/office/drawing/2014/main" id="{9A19A20D-A3D5-5228-46CD-5E4FC80FF02C}"/>
                </a:ext>
              </a:extLst>
            </p:cNvPr>
            <p:cNvSpPr txBox="1"/>
            <p:nvPr/>
          </p:nvSpPr>
          <p:spPr>
            <a:xfrm>
              <a:off x="1789647"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Exploring relationships</a:t>
              </a:r>
            </a:p>
          </p:txBody>
        </p:sp>
      </p:grpSp>
      <p:grpSp>
        <p:nvGrpSpPr>
          <p:cNvPr id="9" name="Group 8">
            <a:extLst>
              <a:ext uri="{FF2B5EF4-FFF2-40B4-BE49-F238E27FC236}">
                <a16:creationId xmlns:a16="http://schemas.microsoft.com/office/drawing/2014/main" id="{F97DD29B-A432-1EC1-785D-140CB0BE5276}"/>
              </a:ext>
            </a:extLst>
          </p:cNvPr>
          <p:cNvGrpSpPr/>
          <p:nvPr/>
        </p:nvGrpSpPr>
        <p:grpSpPr>
          <a:xfrm>
            <a:off x="3692730" y="5149095"/>
            <a:ext cx="1609940" cy="639909"/>
            <a:chOff x="2902221" y="0"/>
            <a:chExt cx="1609940" cy="639909"/>
          </a:xfrm>
        </p:grpSpPr>
        <p:sp>
          <p:nvSpPr>
            <p:cNvPr id="20" name="Arrow: Chevron 19">
              <a:extLst>
                <a:ext uri="{FF2B5EF4-FFF2-40B4-BE49-F238E27FC236}">
                  <a16:creationId xmlns:a16="http://schemas.microsoft.com/office/drawing/2014/main" id="{F519B42D-91C6-FDF3-0F5A-429D4FA26782}"/>
                </a:ext>
              </a:extLst>
            </p:cNvPr>
            <p:cNvSpPr/>
            <p:nvPr/>
          </p:nvSpPr>
          <p:spPr>
            <a:xfrm>
              <a:off x="2902221"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21" name="Arrow: Chevron 8">
              <a:extLst>
                <a:ext uri="{FF2B5EF4-FFF2-40B4-BE49-F238E27FC236}">
                  <a16:creationId xmlns:a16="http://schemas.microsoft.com/office/drawing/2014/main" id="{7F563873-2FB6-50AC-6771-DBB89E700B4B}"/>
                </a:ext>
              </a:extLst>
            </p:cNvPr>
            <p:cNvSpPr txBox="1"/>
            <p:nvPr/>
          </p:nvSpPr>
          <p:spPr>
            <a:xfrm>
              <a:off x="3222176"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Geographical visualisations</a:t>
              </a:r>
            </a:p>
          </p:txBody>
        </p:sp>
      </p:grpSp>
      <p:grpSp>
        <p:nvGrpSpPr>
          <p:cNvPr id="11" name="Group 10">
            <a:extLst>
              <a:ext uri="{FF2B5EF4-FFF2-40B4-BE49-F238E27FC236}">
                <a16:creationId xmlns:a16="http://schemas.microsoft.com/office/drawing/2014/main" id="{28C02A4B-DC2C-E976-DCAB-C1CC5BF3D3D6}"/>
              </a:ext>
            </a:extLst>
          </p:cNvPr>
          <p:cNvGrpSpPr/>
          <p:nvPr/>
        </p:nvGrpSpPr>
        <p:grpSpPr>
          <a:xfrm>
            <a:off x="5141676" y="5149095"/>
            <a:ext cx="1609940" cy="639909"/>
            <a:chOff x="4351167" y="0"/>
            <a:chExt cx="1609940" cy="639909"/>
          </a:xfrm>
        </p:grpSpPr>
        <p:sp>
          <p:nvSpPr>
            <p:cNvPr id="18" name="Arrow: Chevron 17">
              <a:extLst>
                <a:ext uri="{FF2B5EF4-FFF2-40B4-BE49-F238E27FC236}">
                  <a16:creationId xmlns:a16="http://schemas.microsoft.com/office/drawing/2014/main" id="{55BA7551-C1F8-0287-EA2C-D7A0AAE6C40F}"/>
                </a:ext>
              </a:extLst>
            </p:cNvPr>
            <p:cNvSpPr/>
            <p:nvPr/>
          </p:nvSpPr>
          <p:spPr>
            <a:xfrm>
              <a:off x="4351167"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9" name="Arrow: Chevron 10">
              <a:extLst>
                <a:ext uri="{FF2B5EF4-FFF2-40B4-BE49-F238E27FC236}">
                  <a16:creationId xmlns:a16="http://schemas.microsoft.com/office/drawing/2014/main" id="{8375A211-CF09-273B-B361-E86EF07307CC}"/>
                </a:ext>
              </a:extLst>
            </p:cNvPr>
            <p:cNvSpPr txBox="1"/>
            <p:nvPr/>
          </p:nvSpPr>
          <p:spPr>
            <a:xfrm>
              <a:off x="4671122"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Supervised maching learning</a:t>
              </a:r>
            </a:p>
          </p:txBody>
        </p:sp>
      </p:grpSp>
      <p:grpSp>
        <p:nvGrpSpPr>
          <p:cNvPr id="12" name="Group 11">
            <a:extLst>
              <a:ext uri="{FF2B5EF4-FFF2-40B4-BE49-F238E27FC236}">
                <a16:creationId xmlns:a16="http://schemas.microsoft.com/office/drawing/2014/main" id="{84D0D56A-3DEE-DCCF-18EF-230CCF91C4EB}"/>
              </a:ext>
            </a:extLst>
          </p:cNvPr>
          <p:cNvGrpSpPr/>
          <p:nvPr/>
        </p:nvGrpSpPr>
        <p:grpSpPr>
          <a:xfrm>
            <a:off x="6590623" y="5149095"/>
            <a:ext cx="1609940" cy="639909"/>
            <a:chOff x="5800114" y="0"/>
            <a:chExt cx="1609940" cy="639909"/>
          </a:xfrm>
        </p:grpSpPr>
        <p:sp>
          <p:nvSpPr>
            <p:cNvPr id="16" name="Arrow: Chevron 15">
              <a:extLst>
                <a:ext uri="{FF2B5EF4-FFF2-40B4-BE49-F238E27FC236}">
                  <a16:creationId xmlns:a16="http://schemas.microsoft.com/office/drawing/2014/main" id="{F6EC4D16-6854-190F-F325-3CD441C2D6BE}"/>
                </a:ext>
              </a:extLst>
            </p:cNvPr>
            <p:cNvSpPr/>
            <p:nvPr/>
          </p:nvSpPr>
          <p:spPr>
            <a:xfrm>
              <a:off x="5800114"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7" name="Arrow: Chevron 12">
              <a:extLst>
                <a:ext uri="{FF2B5EF4-FFF2-40B4-BE49-F238E27FC236}">
                  <a16:creationId xmlns:a16="http://schemas.microsoft.com/office/drawing/2014/main" id="{73442EA7-9B96-620F-DEF2-7910EABF2C4D}"/>
                </a:ext>
              </a:extLst>
            </p:cNvPr>
            <p:cNvSpPr txBox="1"/>
            <p:nvPr/>
          </p:nvSpPr>
          <p:spPr>
            <a:xfrm>
              <a:off x="6120069"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Unsupervised machine learning</a:t>
              </a:r>
              <a:endParaRPr lang="en-NZ" sz="1100" kern="1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BF53875-BAD1-A540-C55C-D7BE00B24486}"/>
              </a:ext>
            </a:extLst>
          </p:cNvPr>
          <p:cNvGrpSpPr/>
          <p:nvPr/>
        </p:nvGrpSpPr>
        <p:grpSpPr>
          <a:xfrm>
            <a:off x="8039570" y="5149095"/>
            <a:ext cx="1609940" cy="639909"/>
            <a:chOff x="7249061" y="0"/>
            <a:chExt cx="1609940" cy="639909"/>
          </a:xfrm>
        </p:grpSpPr>
        <p:sp>
          <p:nvSpPr>
            <p:cNvPr id="14" name="Arrow: Chevron 13">
              <a:extLst>
                <a:ext uri="{FF2B5EF4-FFF2-40B4-BE49-F238E27FC236}">
                  <a16:creationId xmlns:a16="http://schemas.microsoft.com/office/drawing/2014/main" id="{71BC1743-D9C7-577B-61D0-AE7CA6230EBC}"/>
                </a:ext>
              </a:extLst>
            </p:cNvPr>
            <p:cNvSpPr/>
            <p:nvPr/>
          </p:nvSpPr>
          <p:spPr>
            <a:xfrm>
              <a:off x="7249061" y="0"/>
              <a:ext cx="1609940" cy="639909"/>
            </a:xfrm>
            <a:prstGeom prst="chevron">
              <a:avLst/>
            </a:prstGeom>
            <a:solidFill>
              <a:srgbClr val="00194C"/>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NZ"/>
            </a:p>
          </p:txBody>
        </p:sp>
        <p:sp>
          <p:nvSpPr>
            <p:cNvPr id="15" name="Arrow: Chevron 14">
              <a:extLst>
                <a:ext uri="{FF2B5EF4-FFF2-40B4-BE49-F238E27FC236}">
                  <a16:creationId xmlns:a16="http://schemas.microsoft.com/office/drawing/2014/main" id="{F823FFE9-9749-6100-15F8-E0F67E0DDE19}"/>
                </a:ext>
              </a:extLst>
            </p:cNvPr>
            <p:cNvSpPr txBox="1"/>
            <p:nvPr/>
          </p:nvSpPr>
          <p:spPr>
            <a:xfrm>
              <a:off x="7569016" y="0"/>
              <a:ext cx="970031" cy="63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NZ" sz="1100" kern="1200" dirty="0">
                  <a:latin typeface="Arial" panose="020B0604020202020204" pitchFamily="34" charset="0"/>
                  <a:cs typeface="Arial" panose="020B0604020202020204" pitchFamily="34" charset="0"/>
                </a:rPr>
                <a:t>Time series analysis</a:t>
              </a:r>
            </a:p>
          </p:txBody>
        </p:sp>
      </p:grpSp>
    </p:spTree>
    <p:extLst>
      <p:ext uri="{BB962C8B-B14F-4D97-AF65-F5344CB8AC3E}">
        <p14:creationId xmlns:p14="http://schemas.microsoft.com/office/powerpoint/2010/main" val="1358793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5C75-BD80-CEF7-7DA1-4ED3D0B9042D}"/>
              </a:ext>
            </a:extLst>
          </p:cNvPr>
          <p:cNvSpPr>
            <a:spLocks noGrp="1"/>
          </p:cNvSpPr>
          <p:nvPr>
            <p:ph type="title"/>
          </p:nvPr>
        </p:nvSpPr>
        <p:spPr>
          <a:xfrm>
            <a:off x="594360" y="725714"/>
            <a:ext cx="8429324" cy="756576"/>
          </a:xfrm>
          <a:solidFill>
            <a:schemeClr val="bg1"/>
          </a:solidFill>
        </p:spPr>
        <p:txBody>
          <a:bodyPr/>
          <a:lstStyle/>
          <a:p>
            <a:r>
              <a:rPr lang="en-NZ" dirty="0"/>
              <a:t>Distribution of Flu Death in US</a:t>
            </a:r>
          </a:p>
        </p:txBody>
      </p:sp>
      <p:pic>
        <p:nvPicPr>
          <p:cNvPr id="9" name="Content Placeholder 8" descr="A map of the united states&#10;&#10;AI-generated content may be incorrect.">
            <a:extLst>
              <a:ext uri="{FF2B5EF4-FFF2-40B4-BE49-F238E27FC236}">
                <a16:creationId xmlns:a16="http://schemas.microsoft.com/office/drawing/2014/main" id="{9B5DDD66-8AB1-58FC-0884-CE54715729A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2760" y="1750543"/>
            <a:ext cx="10145279" cy="4892034"/>
          </a:xfrm>
        </p:spPr>
      </p:pic>
    </p:spTree>
    <p:extLst>
      <p:ext uri="{BB962C8B-B14F-4D97-AF65-F5344CB8AC3E}">
        <p14:creationId xmlns:p14="http://schemas.microsoft.com/office/powerpoint/2010/main" val="89866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44836-3AA2-88F9-65FC-CD9E7BDE6927}"/>
              </a:ext>
            </a:extLst>
          </p:cNvPr>
          <p:cNvSpPr>
            <a:spLocks noGrp="1"/>
          </p:cNvSpPr>
          <p:nvPr>
            <p:ph type="title"/>
          </p:nvPr>
        </p:nvSpPr>
        <p:spPr/>
        <p:txBody>
          <a:bodyPr/>
          <a:lstStyle/>
          <a:p>
            <a:r>
              <a:rPr lang="en-NZ" sz="4000" dirty="0">
                <a:solidFill>
                  <a:schemeClr val="bg1"/>
                </a:solidFill>
              </a:rPr>
              <a:t>The Relationship between Population and Flu Deaths</a:t>
            </a:r>
          </a:p>
        </p:txBody>
      </p:sp>
      <p:sp>
        <p:nvSpPr>
          <p:cNvPr id="18" name="TextBox 17">
            <a:extLst>
              <a:ext uri="{FF2B5EF4-FFF2-40B4-BE49-F238E27FC236}">
                <a16:creationId xmlns:a16="http://schemas.microsoft.com/office/drawing/2014/main" id="{C494FDA7-E521-1049-B44E-82292B1B47D1}"/>
              </a:ext>
            </a:extLst>
          </p:cNvPr>
          <p:cNvSpPr txBox="1"/>
          <p:nvPr/>
        </p:nvSpPr>
        <p:spPr>
          <a:xfrm>
            <a:off x="9624419" y="2766597"/>
            <a:ext cx="2404152" cy="2308324"/>
          </a:xfrm>
          <a:prstGeom prst="rect">
            <a:avLst/>
          </a:prstGeom>
          <a:noFill/>
        </p:spPr>
        <p:txBody>
          <a:bodyPr wrap="square">
            <a:spAutoFit/>
          </a:bodyPr>
          <a:lstStyle/>
          <a:p>
            <a:r>
              <a:rPr lang="en-NZ" dirty="0">
                <a:solidFill>
                  <a:schemeClr val="bg1"/>
                </a:solidFill>
                <a:latin typeface="+mj-lt"/>
              </a:rPr>
              <a:t>There is a </a:t>
            </a:r>
            <a:r>
              <a:rPr lang="en-NZ" dirty="0">
                <a:solidFill>
                  <a:srgbClr val="FF6600"/>
                </a:solidFill>
                <a:latin typeface="+mj-lt"/>
              </a:rPr>
              <a:t>strong </a:t>
            </a:r>
            <a:r>
              <a:rPr lang="en-NZ" dirty="0">
                <a:solidFill>
                  <a:schemeClr val="bg1"/>
                </a:solidFill>
                <a:latin typeface="+mj-lt"/>
              </a:rPr>
              <a:t>relationship between population size and flu deaths. The highest-risk areas are those with a large proportion of residents </a:t>
            </a:r>
            <a:r>
              <a:rPr lang="en-NZ" dirty="0">
                <a:solidFill>
                  <a:srgbClr val="FF6600"/>
                </a:solidFill>
                <a:latin typeface="+mj-lt"/>
              </a:rPr>
              <a:t>aged 65 </a:t>
            </a:r>
            <a:r>
              <a:rPr lang="en-NZ" dirty="0">
                <a:solidFill>
                  <a:schemeClr val="bg1"/>
                </a:solidFill>
                <a:latin typeface="+mj-lt"/>
              </a:rPr>
              <a:t>and older.</a:t>
            </a:r>
          </a:p>
        </p:txBody>
      </p:sp>
      <p:pic>
        <p:nvPicPr>
          <p:cNvPr id="26" name="Content Placeholder 25" descr="A graph of the relationship between population and flu&#10;&#10;AI-generated content may be incorrect.">
            <a:extLst>
              <a:ext uri="{FF2B5EF4-FFF2-40B4-BE49-F238E27FC236}">
                <a16:creationId xmlns:a16="http://schemas.microsoft.com/office/drawing/2014/main" id="{7702D43E-778F-B45E-9C23-8A22246ADBE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61" y="2070528"/>
            <a:ext cx="4236842" cy="4477182"/>
          </a:xfrm>
        </p:spPr>
      </p:pic>
      <p:pic>
        <p:nvPicPr>
          <p:cNvPr id="30" name="Picture 29" descr="A graph of the relationship between population and flu death&#10;&#10;AI-generated content may be incorrect.">
            <a:extLst>
              <a:ext uri="{FF2B5EF4-FFF2-40B4-BE49-F238E27FC236}">
                <a16:creationId xmlns:a16="http://schemas.microsoft.com/office/drawing/2014/main" id="{5E3EDBAA-11F3-B477-A891-9F77DB79F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600" y="2070527"/>
            <a:ext cx="4224421" cy="4464056"/>
          </a:xfrm>
          <a:prstGeom prst="rect">
            <a:avLst/>
          </a:prstGeom>
        </p:spPr>
      </p:pic>
    </p:spTree>
    <p:extLst>
      <p:ext uri="{BB962C8B-B14F-4D97-AF65-F5344CB8AC3E}">
        <p14:creationId xmlns:p14="http://schemas.microsoft.com/office/powerpoint/2010/main" val="11398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0181-A515-53EF-BC11-479E0F3717DC}"/>
              </a:ext>
            </a:extLst>
          </p:cNvPr>
          <p:cNvSpPr>
            <a:spLocks noGrp="1"/>
          </p:cNvSpPr>
          <p:nvPr>
            <p:ph type="title"/>
          </p:nvPr>
        </p:nvSpPr>
        <p:spPr>
          <a:xfrm>
            <a:off x="542413" y="589224"/>
            <a:ext cx="10873740" cy="781594"/>
          </a:xfrm>
        </p:spPr>
        <p:txBody>
          <a:bodyPr/>
          <a:lstStyle/>
          <a:p>
            <a:r>
              <a:rPr lang="en-US" dirty="0">
                <a:solidFill>
                  <a:schemeClr val="bg1"/>
                </a:solidFill>
              </a:rPr>
              <a:t>When is High Season?</a:t>
            </a:r>
            <a:endParaRPr lang="en-NZ" dirty="0">
              <a:solidFill>
                <a:schemeClr val="bg1"/>
              </a:solidFill>
            </a:endParaRPr>
          </a:p>
        </p:txBody>
      </p:sp>
      <p:pic>
        <p:nvPicPr>
          <p:cNvPr id="12" name="Content Placeholder 11" descr="A graph of a number of people&#10;&#10;AI-generated content may be incorrect.">
            <a:extLst>
              <a:ext uri="{FF2B5EF4-FFF2-40B4-BE49-F238E27FC236}">
                <a16:creationId xmlns:a16="http://schemas.microsoft.com/office/drawing/2014/main" id="{724BFD86-EB45-408D-BE83-76C6062B11C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629" y="1791006"/>
            <a:ext cx="5588371" cy="4026292"/>
          </a:xfrm>
        </p:spPr>
      </p:pic>
      <p:pic>
        <p:nvPicPr>
          <p:cNvPr id="16" name="Picture 15" descr="A graph of death by month&#10;&#10;AI-generated content may be incorrect.">
            <a:extLst>
              <a:ext uri="{FF2B5EF4-FFF2-40B4-BE49-F238E27FC236}">
                <a16:creationId xmlns:a16="http://schemas.microsoft.com/office/drawing/2014/main" id="{8A3364A0-4EA1-D2EE-E9B0-0C11136D8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325" y="1791006"/>
            <a:ext cx="5553587" cy="4026292"/>
          </a:xfrm>
          <a:prstGeom prst="rect">
            <a:avLst/>
          </a:prstGeom>
        </p:spPr>
      </p:pic>
      <p:sp>
        <p:nvSpPr>
          <p:cNvPr id="18" name="TextBox 17">
            <a:extLst>
              <a:ext uri="{FF2B5EF4-FFF2-40B4-BE49-F238E27FC236}">
                <a16:creationId xmlns:a16="http://schemas.microsoft.com/office/drawing/2014/main" id="{C2E3D601-2284-CA98-CDEC-654F00004E57}"/>
              </a:ext>
            </a:extLst>
          </p:cNvPr>
          <p:cNvSpPr txBox="1"/>
          <p:nvPr/>
        </p:nvSpPr>
        <p:spPr>
          <a:xfrm>
            <a:off x="507629" y="6052820"/>
            <a:ext cx="7669510" cy="369332"/>
          </a:xfrm>
          <a:prstGeom prst="rect">
            <a:avLst/>
          </a:prstGeom>
          <a:solidFill>
            <a:schemeClr val="tx1"/>
          </a:solidFill>
        </p:spPr>
        <p:txBody>
          <a:bodyPr wrap="square">
            <a:spAutoFit/>
          </a:bodyPr>
          <a:lstStyle/>
          <a:p>
            <a:r>
              <a:rPr lang="en-NZ" sz="1800" i="0" dirty="0">
                <a:solidFill>
                  <a:srgbClr val="FF6600"/>
                </a:solidFill>
                <a:effectLst/>
                <a:latin typeface="Tableau Bold"/>
              </a:rPr>
              <a:t>December, January, February, and March </a:t>
            </a:r>
            <a:r>
              <a:rPr lang="en-NZ" sz="1800" b="0" i="0" u="none" strike="noStrike" dirty="0">
                <a:solidFill>
                  <a:srgbClr val="000000"/>
                </a:solidFill>
                <a:effectLst/>
                <a:latin typeface="Tableau Bold"/>
              </a:rPr>
              <a:t>were the peak seasons </a:t>
            </a:r>
            <a:r>
              <a:rPr lang="en-NZ" dirty="0">
                <a:solidFill>
                  <a:srgbClr val="000000"/>
                </a:solidFill>
                <a:latin typeface="Tableau Bold"/>
              </a:rPr>
              <a:t>across states</a:t>
            </a:r>
            <a:r>
              <a:rPr lang="en-NZ" sz="1800" b="0" i="0" u="none" strike="noStrike" dirty="0">
                <a:solidFill>
                  <a:srgbClr val="000000"/>
                </a:solidFill>
                <a:effectLst/>
                <a:latin typeface="Tableau Bold"/>
              </a:rPr>
              <a:t>. </a:t>
            </a:r>
            <a:endParaRPr lang="en-NZ" dirty="0"/>
          </a:p>
        </p:txBody>
      </p:sp>
    </p:spTree>
    <p:extLst>
      <p:ext uri="{BB962C8B-B14F-4D97-AF65-F5344CB8AC3E}">
        <p14:creationId xmlns:p14="http://schemas.microsoft.com/office/powerpoint/2010/main" val="146968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25EA-1C03-E06B-733B-60AFC0000183}"/>
              </a:ext>
            </a:extLst>
          </p:cNvPr>
          <p:cNvSpPr>
            <a:spLocks noGrp="1"/>
          </p:cNvSpPr>
          <p:nvPr>
            <p:ph type="title"/>
          </p:nvPr>
        </p:nvSpPr>
        <p:spPr/>
        <p:txBody>
          <a:bodyPr/>
          <a:lstStyle/>
          <a:p>
            <a:r>
              <a:rPr lang="en-NZ" dirty="0">
                <a:solidFill>
                  <a:schemeClr val="bg1"/>
                </a:solidFill>
              </a:rPr>
              <a:t>Conclusions</a:t>
            </a:r>
          </a:p>
        </p:txBody>
      </p:sp>
      <p:sp>
        <p:nvSpPr>
          <p:cNvPr id="3" name="Content Placeholder 2">
            <a:extLst>
              <a:ext uri="{FF2B5EF4-FFF2-40B4-BE49-F238E27FC236}">
                <a16:creationId xmlns:a16="http://schemas.microsoft.com/office/drawing/2014/main" id="{449CEA96-4C38-7610-B883-B373C2629BC1}"/>
              </a:ext>
            </a:extLst>
          </p:cNvPr>
          <p:cNvSpPr>
            <a:spLocks noGrp="1"/>
          </p:cNvSpPr>
          <p:nvPr>
            <p:ph sz="quarter" idx="13"/>
          </p:nvPr>
        </p:nvSpPr>
        <p:spPr>
          <a:xfrm>
            <a:off x="594359" y="2293023"/>
            <a:ext cx="8101405" cy="3901589"/>
          </a:xfrm>
          <a:solidFill>
            <a:schemeClr val="tx1"/>
          </a:solidFill>
        </p:spPr>
        <p:txBody>
          <a:bodyPr>
            <a:normAutofit fontScale="92500" lnSpcReduction="20000"/>
          </a:bodyPr>
          <a:lstStyle/>
          <a:p>
            <a:r>
              <a:rPr lang="en-NZ" b="1" dirty="0">
                <a:solidFill>
                  <a:schemeClr val="bg1"/>
                </a:solidFill>
              </a:rPr>
              <a:t>Findings</a:t>
            </a:r>
            <a:endParaRPr lang="en-NZ" dirty="0">
              <a:solidFill>
                <a:schemeClr val="bg1"/>
              </a:solidFill>
            </a:endParaRPr>
          </a:p>
          <a:p>
            <a:pPr lvl="1"/>
            <a:r>
              <a:rPr lang="en-NZ" dirty="0">
                <a:solidFill>
                  <a:schemeClr val="bg1"/>
                </a:solidFill>
              </a:rPr>
              <a:t>65+ are much more vulnerable to flu deaths than younger populations.</a:t>
            </a:r>
          </a:p>
          <a:p>
            <a:pPr lvl="1"/>
            <a:r>
              <a:rPr lang="en-NZ" dirty="0">
                <a:solidFill>
                  <a:schemeClr val="bg1"/>
                </a:solidFill>
              </a:rPr>
              <a:t>California, Florida , New York , Texas , Pennsylvania , Illinois, and Ohio had the largest 65+ population on average.</a:t>
            </a:r>
          </a:p>
          <a:p>
            <a:pPr lvl="1"/>
            <a:r>
              <a:rPr lang="en-NZ" dirty="0">
                <a:solidFill>
                  <a:schemeClr val="bg1"/>
                </a:solidFill>
              </a:rPr>
              <a:t>Winter and early spring are the peak seasons for flu deaths. </a:t>
            </a:r>
          </a:p>
          <a:p>
            <a:r>
              <a:rPr lang="en-NZ" b="1" dirty="0">
                <a:solidFill>
                  <a:schemeClr val="bg1"/>
                </a:solidFill>
              </a:rPr>
              <a:t>Recommendations</a:t>
            </a:r>
            <a:endParaRPr lang="en-NZ" dirty="0">
              <a:solidFill>
                <a:schemeClr val="bg1"/>
              </a:solidFill>
            </a:endParaRPr>
          </a:p>
          <a:p>
            <a:pPr lvl="1"/>
            <a:r>
              <a:rPr lang="en-NZ" dirty="0">
                <a:solidFill>
                  <a:schemeClr val="bg1"/>
                </a:solidFill>
              </a:rPr>
              <a:t>Targeted vaccination reminders particularly to individuals aged 65+</a:t>
            </a:r>
          </a:p>
          <a:p>
            <a:pPr lvl="1"/>
            <a:r>
              <a:rPr lang="en-NZ" dirty="0">
                <a:solidFill>
                  <a:schemeClr val="bg1"/>
                </a:solidFill>
              </a:rPr>
              <a:t>Extra staffing and resource allocation in high-risk states </a:t>
            </a:r>
          </a:p>
          <a:p>
            <a:pPr lvl="1"/>
            <a:r>
              <a:rPr lang="en-NZ" dirty="0">
                <a:solidFill>
                  <a:schemeClr val="bg1"/>
                </a:solidFill>
              </a:rPr>
              <a:t>Seasonal staffing planning beginning from October</a:t>
            </a:r>
          </a:p>
        </p:txBody>
      </p:sp>
      <p:sp>
        <p:nvSpPr>
          <p:cNvPr id="4" name="TextBox 3">
            <a:extLst>
              <a:ext uri="{FF2B5EF4-FFF2-40B4-BE49-F238E27FC236}">
                <a16:creationId xmlns:a16="http://schemas.microsoft.com/office/drawing/2014/main" id="{4540E0E8-C3FF-56D0-7506-8F0D2D8B2E03}"/>
              </a:ext>
            </a:extLst>
          </p:cNvPr>
          <p:cNvSpPr txBox="1"/>
          <p:nvPr/>
        </p:nvSpPr>
        <p:spPr>
          <a:xfrm>
            <a:off x="9452322" y="5490700"/>
            <a:ext cx="2015778" cy="338554"/>
          </a:xfrm>
          <a:prstGeom prst="rect">
            <a:avLst/>
          </a:prstGeom>
          <a:noFill/>
        </p:spPr>
        <p:txBody>
          <a:bodyPr wrap="square" rtlCol="0">
            <a:spAutoFit/>
          </a:bodyPr>
          <a:lstStyle/>
          <a:p>
            <a:r>
              <a:rPr lang="en-NZ" sz="1600" b="1" dirty="0">
                <a:solidFill>
                  <a:schemeClr val="bg1"/>
                </a:solidFill>
                <a:hlinkClick r:id="rId2"/>
              </a:rPr>
              <a:t>Tableau Storyboard </a:t>
            </a:r>
            <a:endParaRPr lang="en-NZ" sz="1600" b="1" dirty="0">
              <a:solidFill>
                <a:schemeClr val="bg1"/>
              </a:solidFill>
            </a:endParaRPr>
          </a:p>
        </p:txBody>
      </p:sp>
      <p:pic>
        <p:nvPicPr>
          <p:cNvPr id="5" name="Graphic 4" descr="Link with solid fill">
            <a:extLst>
              <a:ext uri="{FF2B5EF4-FFF2-40B4-BE49-F238E27FC236}">
                <a16:creationId xmlns:a16="http://schemas.microsoft.com/office/drawing/2014/main" id="{2FA061B2-754B-7DC1-8CB6-799011D64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5676" y="5519972"/>
            <a:ext cx="309282" cy="309282"/>
          </a:xfrm>
          <a:prstGeom prst="rect">
            <a:avLst/>
          </a:prstGeom>
        </p:spPr>
      </p:pic>
    </p:spTree>
    <p:extLst>
      <p:ext uri="{BB962C8B-B14F-4D97-AF65-F5344CB8AC3E}">
        <p14:creationId xmlns:p14="http://schemas.microsoft.com/office/powerpoint/2010/main" val="10581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E0E4-D16E-1BEF-884A-8B4DFCDE6A57}"/>
              </a:ext>
            </a:extLst>
          </p:cNvPr>
          <p:cNvSpPr>
            <a:spLocks noGrp="1"/>
          </p:cNvSpPr>
          <p:nvPr>
            <p:ph type="title"/>
          </p:nvPr>
        </p:nvSpPr>
        <p:spPr>
          <a:xfrm>
            <a:off x="6309359" y="1076241"/>
            <a:ext cx="5477479" cy="2660532"/>
          </a:xfrm>
        </p:spPr>
        <p:txBody>
          <a:bodyPr/>
          <a:lstStyle/>
          <a:p>
            <a:r>
              <a:rPr lang="en-NZ" sz="4400" dirty="0">
                <a:solidFill>
                  <a:schemeClr val="bg1"/>
                </a:solidFill>
              </a:rPr>
              <a:t>Project 5: Structured Topic Modelling of China’s TVET Assessment Policy</a:t>
            </a:r>
          </a:p>
        </p:txBody>
      </p:sp>
      <p:pic>
        <p:nvPicPr>
          <p:cNvPr id="5" name="Picture Placeholder 4">
            <a:extLst>
              <a:ext uri="{FF2B5EF4-FFF2-40B4-BE49-F238E27FC236}">
                <a16:creationId xmlns:a16="http://schemas.microsoft.com/office/drawing/2014/main" id="{E3B44221-6B4D-8C89-8E91-3DE653D03DD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329" b="12329"/>
          <a:stretch>
            <a:fillRect/>
          </a:stretch>
        </p:blipFill>
        <p:spPr bwMode="auto">
          <a:xfrm>
            <a:off x="1113501" y="1390973"/>
            <a:ext cx="4913290" cy="2772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986324-B6A8-E912-5E29-B11667F8E3A0}"/>
              </a:ext>
            </a:extLst>
          </p:cNvPr>
          <p:cNvPicPr>
            <a:picLocks noChangeAspect="1"/>
          </p:cNvPicPr>
          <p:nvPr/>
        </p:nvPicPr>
        <p:blipFill>
          <a:blip r:embed="rId3"/>
          <a:stretch>
            <a:fillRect/>
          </a:stretch>
        </p:blipFill>
        <p:spPr>
          <a:xfrm>
            <a:off x="10145218" y="5659417"/>
            <a:ext cx="950130" cy="736350"/>
          </a:xfrm>
          <a:prstGeom prst="rect">
            <a:avLst/>
          </a:prstGeom>
        </p:spPr>
      </p:pic>
      <p:graphicFrame>
        <p:nvGraphicFramePr>
          <p:cNvPr id="4" name="Diagram 3">
            <a:extLst>
              <a:ext uri="{FF2B5EF4-FFF2-40B4-BE49-F238E27FC236}">
                <a16:creationId xmlns:a16="http://schemas.microsoft.com/office/drawing/2014/main" id="{37BEF68E-D746-C781-BB94-566E13793F5D}"/>
              </a:ext>
            </a:extLst>
          </p:cNvPr>
          <p:cNvGraphicFramePr/>
          <p:nvPr>
            <p:extLst>
              <p:ext uri="{D42A27DB-BD31-4B8C-83A1-F6EECF244321}">
                <p14:modId xmlns:p14="http://schemas.microsoft.com/office/powerpoint/2010/main" val="2619603600"/>
              </p:ext>
            </p:extLst>
          </p:nvPr>
        </p:nvGraphicFramePr>
        <p:xfrm>
          <a:off x="955672" y="4742068"/>
          <a:ext cx="9762604" cy="565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6054437-B26E-3BF3-C3CD-828B53568D0C}"/>
              </a:ext>
            </a:extLst>
          </p:cNvPr>
          <p:cNvSpPr txBox="1"/>
          <p:nvPr/>
        </p:nvSpPr>
        <p:spPr>
          <a:xfrm>
            <a:off x="8828872" y="5796760"/>
            <a:ext cx="1484051" cy="461665"/>
          </a:xfrm>
          <a:prstGeom prst="rect">
            <a:avLst/>
          </a:prstGeom>
          <a:noFill/>
        </p:spPr>
        <p:txBody>
          <a:bodyPr wrap="square" rtlCol="0">
            <a:spAutoFit/>
          </a:bodyPr>
          <a:lstStyle/>
          <a:p>
            <a:r>
              <a:rPr lang="en-NZ" sz="2400" b="1" dirty="0"/>
              <a:t>Tools:</a:t>
            </a:r>
          </a:p>
        </p:txBody>
      </p:sp>
    </p:spTree>
    <p:extLst>
      <p:ext uri="{BB962C8B-B14F-4D97-AF65-F5344CB8AC3E}">
        <p14:creationId xmlns:p14="http://schemas.microsoft.com/office/powerpoint/2010/main" val="238821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6C6DC5-6322-4072-FB57-DDD697F5B2F2}"/>
              </a:ext>
            </a:extLst>
          </p:cNvPr>
          <p:cNvSpPr>
            <a:spLocks noGrp="1"/>
          </p:cNvSpPr>
          <p:nvPr>
            <p:ph type="title"/>
          </p:nvPr>
        </p:nvSpPr>
        <p:spPr/>
        <p:txBody>
          <a:bodyPr/>
          <a:lstStyle/>
          <a:p>
            <a:r>
              <a:rPr lang="en-NZ" dirty="0"/>
              <a:t>Introduction</a:t>
            </a:r>
          </a:p>
        </p:txBody>
      </p:sp>
      <p:sp>
        <p:nvSpPr>
          <p:cNvPr id="7" name="Content Placeholder 6">
            <a:extLst>
              <a:ext uri="{FF2B5EF4-FFF2-40B4-BE49-F238E27FC236}">
                <a16:creationId xmlns:a16="http://schemas.microsoft.com/office/drawing/2014/main" id="{0A75BF9C-CE88-3AB8-D382-B959642ABEAA}"/>
              </a:ext>
            </a:extLst>
          </p:cNvPr>
          <p:cNvSpPr>
            <a:spLocks noGrp="1"/>
          </p:cNvSpPr>
          <p:nvPr>
            <p:ph sz="quarter" idx="13"/>
          </p:nvPr>
        </p:nvSpPr>
        <p:spPr>
          <a:xfrm>
            <a:off x="594360" y="2427061"/>
            <a:ext cx="10349412" cy="3828596"/>
          </a:xfrm>
          <a:solidFill>
            <a:schemeClr val="bg1"/>
          </a:solidFill>
        </p:spPr>
        <p:txBody>
          <a:bodyPr>
            <a:normAutofit lnSpcReduction="10000"/>
          </a:bodyPr>
          <a:lstStyle/>
          <a:p>
            <a:pPr>
              <a:lnSpc>
                <a:spcPct val="150000"/>
              </a:lnSpc>
            </a:pPr>
            <a:r>
              <a:rPr lang="en-NZ" dirty="0">
                <a:solidFill>
                  <a:schemeClr val="tx1"/>
                </a:solidFill>
              </a:rPr>
              <a:t>Objectives</a:t>
            </a:r>
          </a:p>
          <a:p>
            <a:pPr lvl="1">
              <a:lnSpc>
                <a:spcPct val="150000"/>
              </a:lnSpc>
            </a:pPr>
            <a:r>
              <a:rPr lang="en-NZ" b="0" dirty="0"/>
              <a:t>This project demonstrates how Structural Topic Modelling (STM</a:t>
            </a:r>
            <a:r>
              <a:rPr lang="en-NZ" dirty="0"/>
              <a:t>)</a:t>
            </a:r>
            <a:r>
              <a:rPr lang="en-NZ" b="0" dirty="0"/>
              <a:t> can serve as a scalable alternative by modeling topics that vary with document-level metadata (e.g., discipline). We show end-to-end preprocessing, model search, quality evaluation, interpretation, and validation on a corpus of 166 policy documents. </a:t>
            </a:r>
          </a:p>
          <a:p>
            <a:pPr>
              <a:lnSpc>
                <a:spcPct val="150000"/>
              </a:lnSpc>
            </a:pPr>
            <a:r>
              <a:rPr lang="en-NZ" dirty="0">
                <a:solidFill>
                  <a:schemeClr val="tx1"/>
                </a:solidFill>
              </a:rPr>
              <a:t>Data</a:t>
            </a:r>
          </a:p>
          <a:p>
            <a:pPr lvl="1">
              <a:lnSpc>
                <a:spcPct val="150000"/>
              </a:lnSpc>
            </a:pPr>
            <a:r>
              <a:rPr lang="en-NZ" b="0" dirty="0"/>
              <a:t>Talent Development Plans from China’s tertiary vocational institutions</a:t>
            </a:r>
          </a:p>
        </p:txBody>
      </p:sp>
    </p:spTree>
    <p:extLst>
      <p:ext uri="{BB962C8B-B14F-4D97-AF65-F5344CB8AC3E}">
        <p14:creationId xmlns:p14="http://schemas.microsoft.com/office/powerpoint/2010/main" val="102325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0EF7-A524-5886-8533-942B03531FC7}"/>
              </a:ext>
            </a:extLst>
          </p:cNvPr>
          <p:cNvSpPr>
            <a:spLocks noGrp="1"/>
          </p:cNvSpPr>
          <p:nvPr>
            <p:ph type="title"/>
          </p:nvPr>
        </p:nvSpPr>
        <p:spPr/>
        <p:txBody>
          <a:bodyPr/>
          <a:lstStyle/>
          <a:p>
            <a:r>
              <a:rPr lang="en-NZ" dirty="0"/>
              <a:t>Model Search</a:t>
            </a:r>
          </a:p>
        </p:txBody>
      </p:sp>
      <p:pic>
        <p:nvPicPr>
          <p:cNvPr id="4" name="Content Placeholder 8" descr="A diagram of a number of numbers&#10;&#10;Description automatically generated with medium confidence">
            <a:extLst>
              <a:ext uri="{FF2B5EF4-FFF2-40B4-BE49-F238E27FC236}">
                <a16:creationId xmlns:a16="http://schemas.microsoft.com/office/drawing/2014/main" id="{28CF0ED9-DE92-CBE9-6824-218DB3D7AFE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60" y="2292372"/>
            <a:ext cx="6532088" cy="4376057"/>
          </a:xfrm>
        </p:spPr>
      </p:pic>
      <p:sp>
        <p:nvSpPr>
          <p:cNvPr id="5" name="Circle: Hollow 4">
            <a:extLst>
              <a:ext uri="{FF2B5EF4-FFF2-40B4-BE49-F238E27FC236}">
                <a16:creationId xmlns:a16="http://schemas.microsoft.com/office/drawing/2014/main" id="{0F4950B3-269F-551A-B2F8-10056D009160}"/>
              </a:ext>
            </a:extLst>
          </p:cNvPr>
          <p:cNvSpPr/>
          <p:nvPr/>
        </p:nvSpPr>
        <p:spPr>
          <a:xfrm>
            <a:off x="3860404" y="2292372"/>
            <a:ext cx="657223" cy="494372"/>
          </a:xfrm>
          <a:prstGeom prst="donut">
            <a:avLst>
              <a:gd name="adj" fmla="val 7009"/>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
        <p:nvSpPr>
          <p:cNvPr id="6" name="Circle: Hollow 5">
            <a:extLst>
              <a:ext uri="{FF2B5EF4-FFF2-40B4-BE49-F238E27FC236}">
                <a16:creationId xmlns:a16="http://schemas.microsoft.com/office/drawing/2014/main" id="{4EDE0EF9-F63E-3C13-6933-F302036BAF47}"/>
              </a:ext>
            </a:extLst>
          </p:cNvPr>
          <p:cNvSpPr/>
          <p:nvPr/>
        </p:nvSpPr>
        <p:spPr>
          <a:xfrm>
            <a:off x="4189015" y="3576885"/>
            <a:ext cx="657223" cy="494372"/>
          </a:xfrm>
          <a:prstGeom prst="donut">
            <a:avLst>
              <a:gd name="adj" fmla="val 7009"/>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rgbClr val="FFC000"/>
              </a:solidFill>
            </a:endParaRPr>
          </a:p>
        </p:txBody>
      </p:sp>
    </p:spTree>
    <p:extLst>
      <p:ext uri="{BB962C8B-B14F-4D97-AF65-F5344CB8AC3E}">
        <p14:creationId xmlns:p14="http://schemas.microsoft.com/office/powerpoint/2010/main" val="38228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1A2B-736E-C2F4-6807-F13295850E6A}"/>
              </a:ext>
            </a:extLst>
          </p:cNvPr>
          <p:cNvSpPr>
            <a:spLocks noGrp="1"/>
          </p:cNvSpPr>
          <p:nvPr>
            <p:ph type="title"/>
          </p:nvPr>
        </p:nvSpPr>
        <p:spPr>
          <a:xfrm>
            <a:off x="594360" y="426694"/>
            <a:ext cx="8898617" cy="1019884"/>
          </a:xfrm>
          <a:solidFill>
            <a:schemeClr val="bg1"/>
          </a:solidFill>
        </p:spPr>
        <p:txBody>
          <a:bodyPr/>
          <a:lstStyle/>
          <a:p>
            <a:r>
              <a:rPr lang="en-US" altLang="zh-CN" sz="3600" dirty="0">
                <a:latin typeface="Tahoma" panose="020B0604030504040204" pitchFamily="34" charset="0"/>
                <a:ea typeface="Tahoma" panose="020B0604030504040204" pitchFamily="34" charset="0"/>
                <a:cs typeface="Tahoma" panose="020B0604030504040204" pitchFamily="34" charset="0"/>
              </a:rPr>
              <a:t>Topic Labels, Words and Proportions</a:t>
            </a:r>
            <a:endParaRPr lang="en-NZ" sz="3600" dirty="0"/>
          </a:p>
        </p:txBody>
      </p:sp>
      <p:pic>
        <p:nvPicPr>
          <p:cNvPr id="4" name="Content Placeholder 3" descr="A close-up of a document&#10;&#10;Description automatically generated">
            <a:extLst>
              <a:ext uri="{FF2B5EF4-FFF2-40B4-BE49-F238E27FC236}">
                <a16:creationId xmlns:a16="http://schemas.microsoft.com/office/drawing/2014/main" id="{DA77D2BF-18E1-3798-1BAE-7A57DE4D23C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4359" y="1357565"/>
            <a:ext cx="8898618" cy="4764059"/>
          </a:xfrm>
          <a:prstGeom prst="rect">
            <a:avLst/>
          </a:prstGeom>
        </p:spPr>
      </p:pic>
    </p:spTree>
    <p:extLst>
      <p:ext uri="{BB962C8B-B14F-4D97-AF65-F5344CB8AC3E}">
        <p14:creationId xmlns:p14="http://schemas.microsoft.com/office/powerpoint/2010/main" val="348933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2091-D26E-1D05-BAEC-A2E718714886}"/>
              </a:ext>
            </a:extLst>
          </p:cNvPr>
          <p:cNvSpPr>
            <a:spLocks noGrp="1"/>
          </p:cNvSpPr>
          <p:nvPr>
            <p:ph type="title"/>
          </p:nvPr>
        </p:nvSpPr>
        <p:spPr>
          <a:xfrm>
            <a:off x="594360" y="189572"/>
            <a:ext cx="6923141" cy="1593507"/>
          </a:xfrm>
        </p:spPr>
        <p:txBody>
          <a:bodyPr/>
          <a:lstStyle/>
          <a:p>
            <a:r>
              <a:rPr lang="en-US" dirty="0"/>
              <a:t>Topic Correlation</a:t>
            </a:r>
            <a:endParaRPr lang="en-NZ" dirty="0"/>
          </a:p>
        </p:txBody>
      </p:sp>
      <p:pic>
        <p:nvPicPr>
          <p:cNvPr id="4" name="Content Placeholder 3" descr="A close-up of a diagram&#10;&#10;Description automatically generated">
            <a:extLst>
              <a:ext uri="{FF2B5EF4-FFF2-40B4-BE49-F238E27FC236}">
                <a16:creationId xmlns:a16="http://schemas.microsoft.com/office/drawing/2014/main" id="{0D81EABE-C319-98AA-F927-E3751F5D5B45}"/>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7716" y="1783079"/>
            <a:ext cx="6787746" cy="4525164"/>
          </a:xfrm>
          <a:prstGeom prst="rect">
            <a:avLst/>
          </a:prstGeom>
          <a:noFill/>
          <a:ln>
            <a:noFill/>
          </a:ln>
        </p:spPr>
      </p:pic>
    </p:spTree>
    <p:extLst>
      <p:ext uri="{BB962C8B-B14F-4D97-AF65-F5344CB8AC3E}">
        <p14:creationId xmlns:p14="http://schemas.microsoft.com/office/powerpoint/2010/main" val="1540877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ph with black lines and dots&#10;&#10;Description automatically generated">
            <a:extLst>
              <a:ext uri="{FF2B5EF4-FFF2-40B4-BE49-F238E27FC236}">
                <a16:creationId xmlns:a16="http://schemas.microsoft.com/office/drawing/2014/main" id="{2643C5ED-5FC9-A8D7-2877-EDB4EDBAF3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66" y="2268166"/>
            <a:ext cx="8395363" cy="4453309"/>
          </a:xfrm>
          <a:prstGeom prst="rect">
            <a:avLst/>
          </a:prstGeom>
          <a:noFill/>
          <a:ln>
            <a:noFill/>
          </a:ln>
        </p:spPr>
      </p:pic>
      <p:sp>
        <p:nvSpPr>
          <p:cNvPr id="2" name="Title 1">
            <a:extLst>
              <a:ext uri="{FF2B5EF4-FFF2-40B4-BE49-F238E27FC236}">
                <a16:creationId xmlns:a16="http://schemas.microsoft.com/office/drawing/2014/main" id="{885E66DD-3879-618B-0054-853CDE4AFEDE}"/>
              </a:ext>
            </a:extLst>
          </p:cNvPr>
          <p:cNvSpPr>
            <a:spLocks noGrp="1"/>
          </p:cNvSpPr>
          <p:nvPr>
            <p:ph type="title"/>
          </p:nvPr>
        </p:nvSpPr>
        <p:spPr>
          <a:xfrm>
            <a:off x="594360" y="1001486"/>
            <a:ext cx="10407469" cy="781593"/>
          </a:xfrm>
          <a:solidFill>
            <a:schemeClr val="bg1"/>
          </a:solidFill>
        </p:spPr>
        <p:txBody>
          <a:bodyPr vert="horz" lIns="91440" tIns="45720" rIns="91440" bIns="45720" rtlCol="0" anchor="b">
            <a:normAutofit/>
          </a:bodyPr>
          <a:lstStyle/>
          <a:p>
            <a:r>
              <a:rPr lang="en-US" altLang="zh-CN" sz="3600" b="1" dirty="0"/>
              <a:t>Topic 2 </a:t>
            </a:r>
            <a:r>
              <a:rPr lang="en-US" altLang="zh-CN" sz="3600" b="1" dirty="0">
                <a:effectLst/>
              </a:rPr>
              <a:t>Document-Topic Proportion by Discipline</a:t>
            </a:r>
            <a:endParaRPr lang="en-US" sz="3600" b="1" dirty="0"/>
          </a:p>
        </p:txBody>
      </p:sp>
      <p:sp>
        <p:nvSpPr>
          <p:cNvPr id="3" name="Slide Number Placeholder 2">
            <a:extLst>
              <a:ext uri="{FF2B5EF4-FFF2-40B4-BE49-F238E27FC236}">
                <a16:creationId xmlns:a16="http://schemas.microsoft.com/office/drawing/2014/main" id="{739688BD-1EE4-6510-9001-BBD5EC1C2F27}"/>
              </a:ext>
            </a:extLst>
          </p:cNvPr>
          <p:cNvSpPr>
            <a:spLocks noGrp="1"/>
          </p:cNvSpPr>
          <p:nvPr>
            <p:ph type="sldNum" sz="quarter" idx="26"/>
          </p:nvPr>
        </p:nvSpPr>
        <p:spPr/>
        <p:txBody>
          <a:bodyPr/>
          <a:lstStyle/>
          <a:p>
            <a:fld id="{2C06FBE2-D5A9-400A-AEF8-12A22E7BC5C3}" type="slidenum">
              <a:rPr lang="zh-CN" altLang="en-US" smtClean="0"/>
              <a:t>39</a:t>
            </a:fld>
            <a:endParaRPr lang="zh-CN" altLang="en-US"/>
          </a:p>
        </p:txBody>
      </p:sp>
      <p:sp>
        <p:nvSpPr>
          <p:cNvPr id="9" name="Circle: Hollow 8">
            <a:extLst>
              <a:ext uri="{FF2B5EF4-FFF2-40B4-BE49-F238E27FC236}">
                <a16:creationId xmlns:a16="http://schemas.microsoft.com/office/drawing/2014/main" id="{0BCB51E8-9564-CF56-3A77-55EA56B0666F}"/>
              </a:ext>
            </a:extLst>
          </p:cNvPr>
          <p:cNvSpPr/>
          <p:nvPr/>
        </p:nvSpPr>
        <p:spPr>
          <a:xfrm>
            <a:off x="5172056" y="3199039"/>
            <a:ext cx="1305852" cy="752475"/>
          </a:xfrm>
          <a:prstGeom prst="donut">
            <a:avLst>
              <a:gd name="adj" fmla="val 6921"/>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C000"/>
              </a:solidFill>
            </a:endParaRPr>
          </a:p>
        </p:txBody>
      </p:sp>
    </p:spTree>
    <p:extLst>
      <p:ext uri="{BB962C8B-B14F-4D97-AF65-F5344CB8AC3E}">
        <p14:creationId xmlns:p14="http://schemas.microsoft.com/office/powerpoint/2010/main" val="41273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93F4-4838-95E7-8AC2-C857BE069F59}"/>
              </a:ext>
            </a:extLst>
          </p:cNvPr>
          <p:cNvSpPr>
            <a:spLocks noGrp="1"/>
          </p:cNvSpPr>
          <p:nvPr>
            <p:ph type="title"/>
          </p:nvPr>
        </p:nvSpPr>
        <p:spPr/>
        <p:txBody>
          <a:bodyPr/>
          <a:lstStyle/>
          <a:p>
            <a:r>
              <a:rPr lang="en-NZ" dirty="0"/>
              <a:t>Introduction</a:t>
            </a:r>
          </a:p>
        </p:txBody>
      </p:sp>
      <p:sp>
        <p:nvSpPr>
          <p:cNvPr id="3" name="Content Placeholder 2">
            <a:extLst>
              <a:ext uri="{FF2B5EF4-FFF2-40B4-BE49-F238E27FC236}">
                <a16:creationId xmlns:a16="http://schemas.microsoft.com/office/drawing/2014/main" id="{511F196A-EBD9-F3D4-D168-9A301630A259}"/>
              </a:ext>
            </a:extLst>
          </p:cNvPr>
          <p:cNvSpPr>
            <a:spLocks noGrp="1"/>
          </p:cNvSpPr>
          <p:nvPr>
            <p:ph sz="quarter" idx="13"/>
          </p:nvPr>
        </p:nvSpPr>
        <p:spPr>
          <a:xfrm>
            <a:off x="594359" y="2281918"/>
            <a:ext cx="11472135" cy="3984411"/>
          </a:xfrm>
          <a:solidFill>
            <a:schemeClr val="bg1"/>
          </a:solidFill>
        </p:spPr>
        <p:txBody>
          <a:bodyPr>
            <a:normAutofit fontScale="70000" lnSpcReduction="20000"/>
          </a:bodyPr>
          <a:lstStyle/>
          <a:p>
            <a:pPr>
              <a:lnSpc>
                <a:spcPct val="120000"/>
              </a:lnSpc>
            </a:pPr>
            <a:r>
              <a:rPr lang="en-NZ" sz="2600" b="0" dirty="0">
                <a:solidFill>
                  <a:schemeClr val="tx1"/>
                </a:solidFill>
              </a:rPr>
              <a:t>This project examines how Māori language immersion education, aimed at both linguistic and cultural revitalisation, is implemented across New Zealand schools to inform education policy.</a:t>
            </a:r>
          </a:p>
          <a:p>
            <a:pPr lvl="1">
              <a:lnSpc>
                <a:spcPct val="120000"/>
              </a:lnSpc>
            </a:pPr>
            <a:r>
              <a:rPr lang="en-NZ" sz="2300" b="0" dirty="0"/>
              <a:t>How is Māori language immersion distributed spatially?</a:t>
            </a:r>
            <a:endParaRPr lang="en-US" sz="2300" b="0" dirty="0"/>
          </a:p>
          <a:p>
            <a:pPr lvl="1">
              <a:lnSpc>
                <a:spcPct val="120000"/>
              </a:lnSpc>
            </a:pPr>
            <a:r>
              <a:rPr lang="en-NZ" sz="2300" b="0" dirty="0"/>
              <a:t>Is immersion participation associated with ethnicity or socio-economic context (School Decile)?</a:t>
            </a:r>
          </a:p>
          <a:p>
            <a:pPr lvl="1">
              <a:lnSpc>
                <a:spcPct val="120000"/>
              </a:lnSpc>
            </a:pPr>
            <a:r>
              <a:rPr lang="en-NZ" sz="2300" b="0" dirty="0"/>
              <a:t>Identify immersion archetypes based on ethnicity and school decile</a:t>
            </a:r>
          </a:p>
          <a:p>
            <a:pPr lvl="1">
              <a:lnSpc>
                <a:spcPct val="120000"/>
              </a:lnSpc>
            </a:pPr>
            <a:r>
              <a:rPr lang="en-NZ" sz="2300" dirty="0"/>
              <a:t>Māori immersion growth over time</a:t>
            </a:r>
            <a:endParaRPr lang="en-NZ" sz="2300" b="0" dirty="0"/>
          </a:p>
          <a:p>
            <a:pPr>
              <a:lnSpc>
                <a:spcPct val="120000"/>
              </a:lnSpc>
            </a:pPr>
            <a:r>
              <a:rPr lang="en-NZ" sz="2600" b="0" dirty="0">
                <a:solidFill>
                  <a:schemeClr val="tx1"/>
                </a:solidFill>
              </a:rPr>
              <a:t>Data Source</a:t>
            </a:r>
          </a:p>
          <a:p>
            <a:pPr lvl="1">
              <a:lnSpc>
                <a:spcPct val="120000"/>
              </a:lnSpc>
            </a:pPr>
            <a:r>
              <a:rPr lang="en-NZ" sz="2300" b="0" dirty="0"/>
              <a:t>New Zealand </a:t>
            </a:r>
            <a:r>
              <a:rPr lang="en-NZ" sz="2300" b="0" dirty="0">
                <a:solidFill>
                  <a:srgbClr val="467886"/>
                </a:solidFill>
                <a:hlinkClick r:id="rId2"/>
              </a:rPr>
              <a:t>government official websit</a:t>
            </a:r>
            <a:r>
              <a:rPr lang="en-NZ" sz="2300" b="0" dirty="0">
                <a:hlinkClick r:id="rId2"/>
              </a:rPr>
              <a:t>e</a:t>
            </a:r>
            <a:r>
              <a:rPr lang="en-NZ" sz="2300" b="0" dirty="0"/>
              <a:t>, School Rolls by School (2010–2024)</a:t>
            </a:r>
          </a:p>
          <a:p>
            <a:pPr>
              <a:lnSpc>
                <a:spcPct val="120000"/>
              </a:lnSpc>
            </a:pPr>
            <a:r>
              <a:rPr lang="en-NZ" sz="2600" b="0" dirty="0">
                <a:solidFill>
                  <a:schemeClr val="tx1"/>
                </a:solidFill>
              </a:rPr>
              <a:t>Data Limitations</a:t>
            </a:r>
          </a:p>
          <a:p>
            <a:pPr lvl="1">
              <a:lnSpc>
                <a:spcPct val="120000"/>
              </a:lnSpc>
            </a:pPr>
            <a:r>
              <a:rPr lang="en-NZ" sz="2300" b="0" dirty="0"/>
              <a:t>Because the dataset is aggregated at the school level, it cannot support individual-level or causal analysis.</a:t>
            </a:r>
            <a:endParaRPr lang="en-US" sz="2300" b="0" dirty="0"/>
          </a:p>
          <a:p>
            <a:endParaRPr lang="en-US" b="0" dirty="0"/>
          </a:p>
          <a:p>
            <a:endParaRPr lang="en-NZ" dirty="0"/>
          </a:p>
        </p:txBody>
      </p:sp>
    </p:spTree>
    <p:extLst>
      <p:ext uri="{BB962C8B-B14F-4D97-AF65-F5344CB8AC3E}">
        <p14:creationId xmlns:p14="http://schemas.microsoft.com/office/powerpoint/2010/main" val="3438019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F2D0-4C37-0525-B0E0-3F60CFAC610A}"/>
              </a:ext>
            </a:extLst>
          </p:cNvPr>
          <p:cNvSpPr>
            <a:spLocks noGrp="1"/>
          </p:cNvSpPr>
          <p:nvPr>
            <p:ph type="title"/>
          </p:nvPr>
        </p:nvSpPr>
        <p:spPr/>
        <p:txBody>
          <a:bodyPr/>
          <a:lstStyle/>
          <a:p>
            <a:r>
              <a:rPr lang="en-NZ" dirty="0"/>
              <a:t>Conclusions</a:t>
            </a:r>
          </a:p>
        </p:txBody>
      </p:sp>
      <p:sp>
        <p:nvSpPr>
          <p:cNvPr id="3" name="Content Placeholder 2">
            <a:extLst>
              <a:ext uri="{FF2B5EF4-FFF2-40B4-BE49-F238E27FC236}">
                <a16:creationId xmlns:a16="http://schemas.microsoft.com/office/drawing/2014/main" id="{2BED3702-1039-A721-7138-54F4DC2AD656}"/>
              </a:ext>
            </a:extLst>
          </p:cNvPr>
          <p:cNvSpPr>
            <a:spLocks noGrp="1"/>
          </p:cNvSpPr>
          <p:nvPr>
            <p:ph sz="quarter" idx="13"/>
          </p:nvPr>
        </p:nvSpPr>
        <p:spPr>
          <a:xfrm>
            <a:off x="594359" y="2281918"/>
            <a:ext cx="11118670" cy="4118882"/>
          </a:xfrm>
          <a:solidFill>
            <a:schemeClr val="bg1"/>
          </a:solidFill>
          <a:ln>
            <a:solidFill>
              <a:schemeClr val="bg1"/>
            </a:solidFill>
          </a:ln>
        </p:spPr>
        <p:txBody>
          <a:bodyPr>
            <a:normAutofit/>
          </a:bodyPr>
          <a:lstStyle/>
          <a:p>
            <a:r>
              <a:rPr lang="en-NZ" sz="2800" dirty="0">
                <a:solidFill>
                  <a:schemeClr val="tx1"/>
                </a:solidFill>
              </a:rPr>
              <a:t>Findings</a:t>
            </a:r>
          </a:p>
          <a:p>
            <a:pPr lvl="1"/>
            <a:r>
              <a:rPr lang="en-NZ" b="0" dirty="0"/>
              <a:t>Common assessment types: Coursework, Exams, Projects, and Self/Peer Assessments.</a:t>
            </a:r>
          </a:p>
          <a:p>
            <a:pPr lvl="1"/>
            <a:r>
              <a:rPr lang="en-NZ" b="0" dirty="0"/>
              <a:t>Discipline differences observed (e.g., Project Design in Computer Science).</a:t>
            </a:r>
          </a:p>
          <a:p>
            <a:pPr lvl="1"/>
            <a:r>
              <a:rPr lang="en-NZ" b="0" dirty="0"/>
              <a:t>Formative assessments often overlap with summative grading, reducing feedback value.</a:t>
            </a:r>
          </a:p>
          <a:p>
            <a:r>
              <a:rPr lang="en-NZ" sz="2800" dirty="0">
                <a:solidFill>
                  <a:schemeClr val="tx1"/>
                </a:solidFill>
              </a:rPr>
              <a:t>Recommendations</a:t>
            </a:r>
          </a:p>
          <a:p>
            <a:pPr lvl="1"/>
            <a:r>
              <a:rPr lang="en-NZ" b="0" dirty="0"/>
              <a:t>Diversify assessments: Blend exams, coursework, and applied tasks.</a:t>
            </a:r>
          </a:p>
          <a:p>
            <a:pPr lvl="1"/>
            <a:r>
              <a:rPr lang="en-NZ" b="0" dirty="0"/>
              <a:t>Tailor to disciplines: Match formats with subject-specific practices.</a:t>
            </a:r>
          </a:p>
          <a:p>
            <a:pPr lvl="1"/>
            <a:r>
              <a:rPr lang="en-NZ" b="0" dirty="0"/>
              <a:t>Clarify assessment purpose: Separate formative from summative to enhance learning impact.</a:t>
            </a:r>
          </a:p>
          <a:p>
            <a:endParaRPr lang="en-NZ" dirty="0"/>
          </a:p>
        </p:txBody>
      </p:sp>
      <p:sp>
        <p:nvSpPr>
          <p:cNvPr id="4" name="Rectangle 1">
            <a:extLst>
              <a:ext uri="{FF2B5EF4-FFF2-40B4-BE49-F238E27FC236}">
                <a16:creationId xmlns:a16="http://schemas.microsoft.com/office/drawing/2014/main" id="{E1162BFD-2D57-0C69-262A-939A4BBAB709}"/>
              </a:ext>
            </a:extLst>
          </p:cNvPr>
          <p:cNvSpPr>
            <a:spLocks noChangeArrowheads="1"/>
          </p:cNvSpPr>
          <p:nvPr/>
        </p:nvSpPr>
        <p:spPr bwMode="auto">
          <a:xfrm>
            <a:off x="0" y="-184666"/>
            <a:ext cx="2175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4" defTabSz="91440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5" name="Picture 2">
            <a:extLst>
              <a:ext uri="{FF2B5EF4-FFF2-40B4-BE49-F238E27FC236}">
                <a16:creationId xmlns:a16="http://schemas.microsoft.com/office/drawing/2014/main" id="{11EB3852-C789-31DD-A08F-22DA02A3C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154" y="5712393"/>
            <a:ext cx="502545" cy="522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1C98AA-AF5D-13F9-2FBF-5FD4A71CBEB2}"/>
              </a:ext>
            </a:extLst>
          </p:cNvPr>
          <p:cNvSpPr txBox="1"/>
          <p:nvPr/>
        </p:nvSpPr>
        <p:spPr>
          <a:xfrm>
            <a:off x="9163412" y="5848598"/>
            <a:ext cx="2034742" cy="369332"/>
          </a:xfrm>
          <a:prstGeom prst="rect">
            <a:avLst/>
          </a:prstGeom>
          <a:noFill/>
        </p:spPr>
        <p:txBody>
          <a:bodyPr wrap="square" rtlCol="0">
            <a:spAutoFit/>
          </a:bodyPr>
          <a:lstStyle/>
          <a:p>
            <a:r>
              <a:rPr lang="en-NZ" dirty="0">
                <a:hlinkClick r:id="rId3"/>
              </a:rPr>
              <a:t>GitHub Repository</a:t>
            </a:r>
            <a:endParaRPr lang="en-NZ" dirty="0"/>
          </a:p>
        </p:txBody>
      </p:sp>
    </p:spTree>
    <p:extLst>
      <p:ext uri="{BB962C8B-B14F-4D97-AF65-F5344CB8AC3E}">
        <p14:creationId xmlns:p14="http://schemas.microsoft.com/office/powerpoint/2010/main" val="210755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3902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507C2-48C9-5118-170B-FB31DCBC8812}"/>
              </a:ext>
            </a:extLst>
          </p:cNvPr>
          <p:cNvSpPr>
            <a:spLocks noGrp="1"/>
          </p:cNvSpPr>
          <p:nvPr>
            <p:ph type="title"/>
          </p:nvPr>
        </p:nvSpPr>
        <p:spPr>
          <a:xfrm>
            <a:off x="6222812" y="2059710"/>
            <a:ext cx="5527588" cy="1621399"/>
          </a:xfrm>
        </p:spPr>
        <p:txBody>
          <a:bodyPr/>
          <a:lstStyle/>
          <a:p>
            <a:br>
              <a:rPr lang="en-NZ" dirty="0"/>
            </a:br>
            <a:br>
              <a:rPr lang="en-NZ" dirty="0"/>
            </a:br>
            <a:br>
              <a:rPr lang="en-NZ" dirty="0"/>
            </a:br>
            <a:br>
              <a:rPr lang="en-NZ" dirty="0"/>
            </a:br>
            <a:r>
              <a:rPr lang="en-NZ" sz="4400" dirty="0">
                <a:solidFill>
                  <a:schemeClr val="bg1"/>
                </a:solidFill>
              </a:rPr>
              <a:t>Project 6: </a:t>
            </a:r>
            <a:br>
              <a:rPr lang="en-NZ" sz="4400" dirty="0">
                <a:solidFill>
                  <a:schemeClr val="bg1"/>
                </a:solidFill>
              </a:rPr>
            </a:br>
            <a:r>
              <a:rPr lang="en-NZ" sz="4400" dirty="0" err="1">
                <a:solidFill>
                  <a:schemeClr val="bg1"/>
                </a:solidFill>
              </a:rPr>
              <a:t>GameCo</a:t>
            </a:r>
            <a:r>
              <a:rPr lang="en-NZ" sz="4400" dirty="0">
                <a:solidFill>
                  <a:schemeClr val="bg1"/>
                </a:solidFill>
              </a:rPr>
              <a:t> </a:t>
            </a:r>
            <a:r>
              <a:rPr lang="en-NZ" sz="4400" b="0" dirty="0">
                <a:solidFill>
                  <a:schemeClr val="bg1"/>
                </a:solidFill>
                <a:latin typeface="+mn-lt"/>
              </a:rPr>
              <a:t>Global Video Game Sales</a:t>
            </a:r>
            <a:endParaRPr lang="en-NZ" sz="4000" b="0" dirty="0">
              <a:solidFill>
                <a:schemeClr val="bg1"/>
              </a:solidFill>
              <a:latin typeface="+mn-lt"/>
            </a:endParaRPr>
          </a:p>
        </p:txBody>
      </p:sp>
      <p:pic>
        <p:nvPicPr>
          <p:cNvPr id="2052" name="Picture 4" descr="Titles like Candy Crush, Mario Tennis Aces, Cooking Mama and more are easy to start playing if you’re a beginner, according to Select staff.">
            <a:extLst>
              <a:ext uri="{FF2B5EF4-FFF2-40B4-BE49-F238E27FC236}">
                <a16:creationId xmlns:a16="http://schemas.microsoft.com/office/drawing/2014/main" id="{7CBEE9C6-48EF-07D0-25FE-D204F27F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89" y="2059710"/>
            <a:ext cx="5334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888023-A914-B729-4E32-9E15584AFB97}"/>
              </a:ext>
            </a:extLst>
          </p:cNvPr>
          <p:cNvPicPr>
            <a:picLocks noChangeAspect="1"/>
          </p:cNvPicPr>
          <p:nvPr/>
        </p:nvPicPr>
        <p:blipFill>
          <a:blip r:embed="rId4"/>
          <a:stretch>
            <a:fillRect/>
          </a:stretch>
        </p:blipFill>
        <p:spPr>
          <a:xfrm>
            <a:off x="10487692" y="5876863"/>
            <a:ext cx="746181" cy="694029"/>
          </a:xfrm>
          <a:prstGeom prst="rect">
            <a:avLst/>
          </a:prstGeom>
          <a:noFill/>
          <a:ln>
            <a:noFill/>
          </a:ln>
        </p:spPr>
      </p:pic>
      <p:sp>
        <p:nvSpPr>
          <p:cNvPr id="3" name="TextBox 2">
            <a:extLst>
              <a:ext uri="{FF2B5EF4-FFF2-40B4-BE49-F238E27FC236}">
                <a16:creationId xmlns:a16="http://schemas.microsoft.com/office/drawing/2014/main" id="{4C9BB41A-0F44-4EDD-5167-49F87013A283}"/>
              </a:ext>
            </a:extLst>
          </p:cNvPr>
          <p:cNvSpPr txBox="1"/>
          <p:nvPr/>
        </p:nvSpPr>
        <p:spPr>
          <a:xfrm>
            <a:off x="9164437" y="5962267"/>
            <a:ext cx="1484051" cy="523220"/>
          </a:xfrm>
          <a:prstGeom prst="rect">
            <a:avLst/>
          </a:prstGeom>
          <a:noFill/>
        </p:spPr>
        <p:txBody>
          <a:bodyPr wrap="square" rtlCol="0">
            <a:spAutoFit/>
          </a:bodyPr>
          <a:lstStyle/>
          <a:p>
            <a:r>
              <a:rPr lang="en-NZ" sz="2800" b="1" dirty="0"/>
              <a:t>Tools:</a:t>
            </a:r>
          </a:p>
        </p:txBody>
      </p:sp>
      <p:graphicFrame>
        <p:nvGraphicFramePr>
          <p:cNvPr id="6" name="Diagram 5">
            <a:extLst>
              <a:ext uri="{FF2B5EF4-FFF2-40B4-BE49-F238E27FC236}">
                <a16:creationId xmlns:a16="http://schemas.microsoft.com/office/drawing/2014/main" id="{37BEF68E-D746-C781-BB94-566E13793F5D}"/>
              </a:ext>
            </a:extLst>
          </p:cNvPr>
          <p:cNvGraphicFramePr/>
          <p:nvPr>
            <p:extLst>
              <p:ext uri="{D42A27DB-BD31-4B8C-83A1-F6EECF244321}">
                <p14:modId xmlns:p14="http://schemas.microsoft.com/office/powerpoint/2010/main" val="3546146196"/>
              </p:ext>
            </p:extLst>
          </p:nvPr>
        </p:nvGraphicFramePr>
        <p:xfrm>
          <a:off x="635189" y="5070888"/>
          <a:ext cx="9029065" cy="565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9285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517C-885F-9A60-B022-9C581E8052FB}"/>
              </a:ext>
            </a:extLst>
          </p:cNvPr>
          <p:cNvSpPr>
            <a:spLocks noGrp="1"/>
          </p:cNvSpPr>
          <p:nvPr>
            <p:ph type="title"/>
          </p:nvPr>
        </p:nvSpPr>
        <p:spPr>
          <a:xfrm>
            <a:off x="600425" y="189572"/>
            <a:ext cx="6787747" cy="1593507"/>
          </a:xfrm>
        </p:spPr>
        <p:txBody>
          <a:bodyPr/>
          <a:lstStyle/>
          <a:p>
            <a:r>
              <a:rPr lang="en-NZ" dirty="0"/>
              <a:t>Introduction</a:t>
            </a:r>
          </a:p>
        </p:txBody>
      </p:sp>
      <p:sp>
        <p:nvSpPr>
          <p:cNvPr id="3" name="Content Placeholder 2">
            <a:extLst>
              <a:ext uri="{FF2B5EF4-FFF2-40B4-BE49-F238E27FC236}">
                <a16:creationId xmlns:a16="http://schemas.microsoft.com/office/drawing/2014/main" id="{CE4A7CF5-9209-07BE-D7FA-13AF2089C774}"/>
              </a:ext>
            </a:extLst>
          </p:cNvPr>
          <p:cNvSpPr>
            <a:spLocks noGrp="1"/>
          </p:cNvSpPr>
          <p:nvPr>
            <p:ph sz="quarter" idx="13"/>
          </p:nvPr>
        </p:nvSpPr>
        <p:spPr>
          <a:xfrm>
            <a:off x="600425" y="2298379"/>
            <a:ext cx="10648146" cy="4107543"/>
          </a:xfrm>
          <a:solidFill>
            <a:schemeClr val="bg1"/>
          </a:solidFill>
        </p:spPr>
        <p:txBody>
          <a:bodyPr>
            <a:normAutofit/>
          </a:bodyPr>
          <a:lstStyle/>
          <a:p>
            <a:pPr>
              <a:lnSpc>
                <a:spcPct val="120000"/>
              </a:lnSpc>
            </a:pPr>
            <a:r>
              <a:rPr lang="en-NZ" sz="2000" dirty="0">
                <a:solidFill>
                  <a:schemeClr val="tx1"/>
                </a:solidFill>
              </a:rPr>
              <a:t>Context:  </a:t>
            </a:r>
          </a:p>
          <a:p>
            <a:pPr lvl="1">
              <a:lnSpc>
                <a:spcPct val="120000"/>
              </a:lnSpc>
            </a:pPr>
            <a:r>
              <a:rPr lang="en-NZ" sz="1600" b="0" dirty="0"/>
              <a:t>A new video game company, GameCo, which wants to use data to inform the development of new games</a:t>
            </a:r>
          </a:p>
          <a:p>
            <a:pPr>
              <a:lnSpc>
                <a:spcPct val="120000"/>
              </a:lnSpc>
            </a:pPr>
            <a:r>
              <a:rPr lang="en-NZ" sz="2000" b="1" dirty="0">
                <a:solidFill>
                  <a:schemeClr val="tx1"/>
                </a:solidFill>
              </a:rPr>
              <a:t>Objectives: </a:t>
            </a:r>
          </a:p>
          <a:p>
            <a:pPr lvl="1">
              <a:lnSpc>
                <a:spcPct val="120000"/>
              </a:lnSpc>
            </a:pPr>
            <a:r>
              <a:rPr lang="en-NZ" sz="1600" b="0" dirty="0"/>
              <a:t>To find any difference in sales figures between geographic regions over time</a:t>
            </a:r>
          </a:p>
          <a:p>
            <a:pPr lvl="1">
              <a:lnSpc>
                <a:spcPct val="120000"/>
              </a:lnSpc>
            </a:pPr>
            <a:r>
              <a:rPr lang="en-NZ" sz="1600" b="0" dirty="0"/>
              <a:t>To identify the publishers that are likely be the main competitors in certain markets</a:t>
            </a:r>
          </a:p>
          <a:p>
            <a:pPr lvl="1">
              <a:lnSpc>
                <a:spcPct val="120000"/>
              </a:lnSpc>
            </a:pPr>
            <a:r>
              <a:rPr lang="en-NZ" sz="1600" b="0" dirty="0"/>
              <a:t>To understand the types of games that are more popular than others</a:t>
            </a:r>
          </a:p>
          <a:p>
            <a:pPr lvl="1">
              <a:lnSpc>
                <a:spcPct val="120000"/>
              </a:lnSpc>
            </a:pPr>
            <a:r>
              <a:rPr lang="en-NZ" sz="1600" b="0" dirty="0"/>
              <a:t>To find games that decreased or increased in popularity over time</a:t>
            </a:r>
          </a:p>
          <a:p>
            <a:pPr>
              <a:lnSpc>
                <a:spcPct val="120000"/>
              </a:lnSpc>
            </a:pPr>
            <a:r>
              <a:rPr lang="en-NZ" sz="2000" b="1" dirty="0">
                <a:solidFill>
                  <a:schemeClr val="tx1"/>
                </a:solidFill>
              </a:rPr>
              <a:t>Data Set: </a:t>
            </a:r>
          </a:p>
          <a:p>
            <a:pPr lvl="1">
              <a:lnSpc>
                <a:spcPct val="120000"/>
              </a:lnSpc>
            </a:pPr>
            <a:r>
              <a:rPr lang="en-NZ" sz="1600" b="0" dirty="0"/>
              <a:t>The data set was drawn from the website </a:t>
            </a:r>
            <a:r>
              <a:rPr lang="en-NZ" sz="1600" b="0" dirty="0" err="1"/>
              <a:t>VGChartz</a:t>
            </a:r>
            <a:r>
              <a:rPr lang="en-NZ" sz="1600" b="0" dirty="0"/>
              <a:t>.</a:t>
            </a:r>
          </a:p>
        </p:txBody>
      </p:sp>
    </p:spTree>
    <p:extLst>
      <p:ext uri="{BB962C8B-B14F-4D97-AF65-F5344CB8AC3E}">
        <p14:creationId xmlns:p14="http://schemas.microsoft.com/office/powerpoint/2010/main" val="1290569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1370B-A1FF-F4A8-ACEF-42BB0929E15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C95BB75-AB0B-0670-59CC-3009318FC78D}"/>
              </a:ext>
            </a:extLst>
          </p:cNvPr>
          <p:cNvSpPr>
            <a:spLocks noGrp="1"/>
          </p:cNvSpPr>
          <p:nvPr>
            <p:ph type="title"/>
          </p:nvPr>
        </p:nvSpPr>
        <p:spPr>
          <a:xfrm>
            <a:off x="594360" y="943428"/>
            <a:ext cx="7324155" cy="979640"/>
          </a:xfrm>
          <a:solidFill>
            <a:schemeClr val="bg1"/>
          </a:solidFill>
        </p:spPr>
        <p:txBody>
          <a:bodyPr/>
          <a:lstStyle/>
          <a:p>
            <a:pPr algn="ctr">
              <a:lnSpc>
                <a:spcPct val="100000"/>
              </a:lnSpc>
            </a:pPr>
            <a:r>
              <a:rPr lang="en-NZ" b="1" dirty="0">
                <a:solidFill>
                  <a:prstClr val="black"/>
                </a:solidFill>
                <a:cs typeface="+mj-cs"/>
              </a:rPr>
              <a:t>Sales between 1996 and 2016</a:t>
            </a:r>
          </a:p>
        </p:txBody>
      </p:sp>
      <p:pic>
        <p:nvPicPr>
          <p:cNvPr id="6" name="Content Placeholder 5">
            <a:extLst>
              <a:ext uri="{FF2B5EF4-FFF2-40B4-BE49-F238E27FC236}">
                <a16:creationId xmlns:a16="http://schemas.microsoft.com/office/drawing/2014/main" id="{B9F548DE-F4D5-ABA1-5DFA-10110104CBB4}"/>
              </a:ext>
            </a:extLst>
          </p:cNvPr>
          <p:cNvPicPr>
            <a:picLocks noGrp="1" noChangeAspect="1"/>
          </p:cNvPicPr>
          <p:nvPr>
            <p:ph sz="quarter" idx="13"/>
          </p:nvPr>
        </p:nvPicPr>
        <p:blipFill>
          <a:blip r:embed="rId2"/>
          <a:stretch>
            <a:fillRect/>
          </a:stretch>
        </p:blipFill>
        <p:spPr>
          <a:xfrm>
            <a:off x="463005" y="2353112"/>
            <a:ext cx="5138783" cy="4321661"/>
          </a:xfrm>
          <a:prstGeom prst="rect">
            <a:avLst/>
          </a:prstGeom>
        </p:spPr>
      </p:pic>
      <p:sp>
        <p:nvSpPr>
          <p:cNvPr id="25" name="Content Placeholder 24">
            <a:extLst>
              <a:ext uri="{FF2B5EF4-FFF2-40B4-BE49-F238E27FC236}">
                <a16:creationId xmlns:a16="http://schemas.microsoft.com/office/drawing/2014/main" id="{5D8C0EF4-5368-3DA1-2378-FC2AE09FE7EF}"/>
              </a:ext>
            </a:extLst>
          </p:cNvPr>
          <p:cNvSpPr>
            <a:spLocks noGrp="1"/>
          </p:cNvSpPr>
          <p:nvPr>
            <p:ph sz="half" idx="4294967295"/>
          </p:nvPr>
        </p:nvSpPr>
        <p:spPr>
          <a:xfrm>
            <a:off x="6096000" y="3737451"/>
            <a:ext cx="5007429" cy="776492"/>
          </a:xfrm>
        </p:spPr>
        <p:txBody>
          <a:bodyPr>
            <a:normAutofit/>
          </a:bodyPr>
          <a:lstStyle/>
          <a:p>
            <a:pPr>
              <a:lnSpc>
                <a:spcPct val="150000"/>
              </a:lnSpc>
            </a:pPr>
            <a:r>
              <a:rPr lang="en-NZ" sz="2400" dirty="0"/>
              <a:t>North America &gt; Europe &gt; Japan</a:t>
            </a:r>
          </a:p>
        </p:txBody>
      </p:sp>
    </p:spTree>
    <p:extLst>
      <p:ext uri="{BB962C8B-B14F-4D97-AF65-F5344CB8AC3E}">
        <p14:creationId xmlns:p14="http://schemas.microsoft.com/office/powerpoint/2010/main" val="1956333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5DCF-B06C-7266-210D-89ED04A6212C}"/>
              </a:ext>
            </a:extLst>
          </p:cNvPr>
          <p:cNvSpPr>
            <a:spLocks noGrp="1"/>
          </p:cNvSpPr>
          <p:nvPr>
            <p:ph type="title"/>
          </p:nvPr>
        </p:nvSpPr>
        <p:spPr/>
        <p:txBody>
          <a:bodyPr/>
          <a:lstStyle/>
          <a:p>
            <a:r>
              <a:rPr lang="en-NZ" dirty="0"/>
              <a:t>Genre: Nintendo in JP </a:t>
            </a:r>
          </a:p>
        </p:txBody>
      </p:sp>
      <p:graphicFrame>
        <p:nvGraphicFramePr>
          <p:cNvPr id="4" name="Chart 3">
            <a:extLst>
              <a:ext uri="{FF2B5EF4-FFF2-40B4-BE49-F238E27FC236}">
                <a16:creationId xmlns:a16="http://schemas.microsoft.com/office/drawing/2014/main" id="{C8370FCB-E705-54D9-5BFA-B9FF2CE0E79B}"/>
              </a:ext>
            </a:extLst>
          </p:cNvPr>
          <p:cNvGraphicFramePr>
            <a:graphicFrameLocks/>
          </p:cNvGraphicFramePr>
          <p:nvPr/>
        </p:nvGraphicFramePr>
        <p:xfrm>
          <a:off x="5818023" y="2258658"/>
          <a:ext cx="5905404" cy="4467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CC1F337-6DC0-ED20-A7E5-AD3AE9B80282}"/>
              </a:ext>
            </a:extLst>
          </p:cNvPr>
          <p:cNvGraphicFramePr>
            <a:graphicFrameLocks/>
          </p:cNvGraphicFramePr>
          <p:nvPr/>
        </p:nvGraphicFramePr>
        <p:xfrm>
          <a:off x="611094" y="2377967"/>
          <a:ext cx="4769210" cy="4113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2655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857E8B-FFF1-145E-8E3A-75D8437B768A}"/>
              </a:ext>
            </a:extLst>
          </p:cNvPr>
          <p:cNvSpPr>
            <a:spLocks noGrp="1"/>
          </p:cNvSpPr>
          <p:nvPr>
            <p:ph type="title"/>
          </p:nvPr>
        </p:nvSpPr>
        <p:spPr>
          <a:xfrm>
            <a:off x="594360" y="312402"/>
            <a:ext cx="8126559" cy="1593507"/>
          </a:xfrm>
        </p:spPr>
        <p:txBody>
          <a:bodyPr/>
          <a:lstStyle/>
          <a:p>
            <a:r>
              <a:rPr lang="en-NZ" dirty="0"/>
              <a:t>Conclusions</a:t>
            </a:r>
          </a:p>
        </p:txBody>
      </p:sp>
      <p:sp>
        <p:nvSpPr>
          <p:cNvPr id="3" name="Content Placeholder 2">
            <a:extLst>
              <a:ext uri="{FF2B5EF4-FFF2-40B4-BE49-F238E27FC236}">
                <a16:creationId xmlns:a16="http://schemas.microsoft.com/office/drawing/2014/main" id="{4D89DE57-C665-E3A5-0062-A65B4A763A6E}"/>
              </a:ext>
            </a:extLst>
          </p:cNvPr>
          <p:cNvSpPr>
            <a:spLocks noGrp="1"/>
          </p:cNvSpPr>
          <p:nvPr>
            <p:ph sz="quarter" idx="13"/>
          </p:nvPr>
        </p:nvSpPr>
        <p:spPr>
          <a:xfrm>
            <a:off x="594360" y="2224726"/>
            <a:ext cx="11361079" cy="4320872"/>
          </a:xfrm>
          <a:solidFill>
            <a:schemeClr val="bg1"/>
          </a:solidFill>
        </p:spPr>
        <p:txBody>
          <a:bodyPr>
            <a:normAutofit fontScale="55000" lnSpcReduction="20000"/>
          </a:bodyPr>
          <a:lstStyle/>
          <a:p>
            <a:pPr>
              <a:lnSpc>
                <a:spcPct val="200000"/>
              </a:lnSpc>
              <a:spcBef>
                <a:spcPct val="20000"/>
              </a:spcBef>
              <a:defRPr/>
            </a:pPr>
            <a:r>
              <a:rPr lang="en-NZ" sz="3800" b="1" dirty="0">
                <a:solidFill>
                  <a:schemeClr val="tx1"/>
                </a:solidFill>
              </a:rPr>
              <a:t>Findings</a:t>
            </a:r>
          </a:p>
          <a:p>
            <a:pPr lvl="1">
              <a:lnSpc>
                <a:spcPct val="170000"/>
              </a:lnSpc>
              <a:spcBef>
                <a:spcPct val="20000"/>
              </a:spcBef>
              <a:defRPr/>
            </a:pPr>
            <a:r>
              <a:rPr lang="en-NZ" sz="3400" b="0" dirty="0">
                <a:solidFill>
                  <a:schemeClr val="tx1"/>
                </a:solidFill>
              </a:rPr>
              <a:t>The JP market was promising than NA and EU, where the global sales percentage showed limited growth. </a:t>
            </a:r>
          </a:p>
          <a:p>
            <a:pPr lvl="1">
              <a:lnSpc>
                <a:spcPct val="170000"/>
              </a:lnSpc>
              <a:spcBef>
                <a:spcPct val="20000"/>
              </a:spcBef>
              <a:defRPr/>
            </a:pPr>
            <a:r>
              <a:rPr lang="en-NZ" sz="3400" b="0" dirty="0">
                <a:solidFill>
                  <a:schemeClr val="tx1"/>
                </a:solidFill>
              </a:rPr>
              <a:t>There is still much market space for role-playing and action in addition to Nintendo’s share.</a:t>
            </a:r>
          </a:p>
          <a:p>
            <a:pPr lvl="0">
              <a:lnSpc>
                <a:spcPct val="200000"/>
              </a:lnSpc>
              <a:defRPr/>
            </a:pPr>
            <a:r>
              <a:rPr lang="en-NZ" sz="3800" b="1" dirty="0">
                <a:solidFill>
                  <a:schemeClr val="tx1"/>
                </a:solidFill>
              </a:rPr>
              <a:t>Recommendations</a:t>
            </a:r>
          </a:p>
          <a:p>
            <a:pPr lvl="1">
              <a:lnSpc>
                <a:spcPct val="120000"/>
              </a:lnSpc>
              <a:defRPr/>
            </a:pPr>
            <a:r>
              <a:rPr lang="en-NZ" sz="3400" b="0" dirty="0">
                <a:solidFill>
                  <a:schemeClr val="tx1"/>
                </a:solidFill>
              </a:rPr>
              <a:t>Focus on the JP market, which shows strong growth potential and is less saturated by dominant competitors.</a:t>
            </a:r>
          </a:p>
          <a:p>
            <a:pPr lvl="1">
              <a:lnSpc>
                <a:spcPct val="120000"/>
              </a:lnSpc>
              <a:defRPr/>
            </a:pPr>
            <a:r>
              <a:rPr lang="en-NZ" sz="3400" b="0" dirty="0">
                <a:solidFill>
                  <a:schemeClr val="tx1"/>
                </a:solidFill>
              </a:rPr>
              <a:t>Specialise in role-playing and action games, genres with room for growth. </a:t>
            </a:r>
          </a:p>
          <a:p>
            <a:pPr lvl="0">
              <a:lnSpc>
                <a:spcPct val="200000"/>
              </a:lnSpc>
              <a:defRPr/>
            </a:pPr>
            <a:endParaRPr lang="en-NZ" sz="2100" b="0" dirty="0">
              <a:solidFill>
                <a:schemeClr val="tx1"/>
              </a:solidFill>
            </a:endParaRPr>
          </a:p>
          <a:p>
            <a:pPr lvl="0">
              <a:lnSpc>
                <a:spcPct val="200000"/>
              </a:lnSpc>
              <a:defRPr/>
            </a:pPr>
            <a:endParaRPr lang="en-NZ" b="0" dirty="0">
              <a:solidFill>
                <a:prstClr val="black"/>
              </a:solidFill>
            </a:endParaRPr>
          </a:p>
          <a:p>
            <a:endParaRPr lang="en-NZ" dirty="0"/>
          </a:p>
        </p:txBody>
      </p:sp>
    </p:spTree>
    <p:extLst>
      <p:ext uri="{BB962C8B-B14F-4D97-AF65-F5344CB8AC3E}">
        <p14:creationId xmlns:p14="http://schemas.microsoft.com/office/powerpoint/2010/main" val="217701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1148380"/>
          </a:xfrm>
        </p:spPr>
        <p:txBody>
          <a:bodyPr/>
          <a:lstStyle/>
          <a:p>
            <a:r>
              <a:rPr lang="en-US" dirty="0"/>
              <a:t>Thank you! </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632443" y="1766048"/>
            <a:ext cx="6254932" cy="4522648"/>
          </a:xfrm>
          <a:solidFill>
            <a:schemeClr val="tx1"/>
          </a:solidFill>
        </p:spPr>
        <p:txBody>
          <a:bodyPr/>
          <a:lstStyle/>
          <a:p>
            <a:pPr>
              <a:lnSpc>
                <a:spcPct val="150000"/>
              </a:lnSpc>
            </a:pPr>
            <a:r>
              <a:rPr lang="en-US" dirty="0">
                <a:solidFill>
                  <a:schemeClr val="accent4">
                    <a:lumMod val="20000"/>
                    <a:lumOff val="80000"/>
                  </a:schemeClr>
                </a:solidFill>
              </a:rPr>
              <a:t>          </a:t>
            </a:r>
            <a:r>
              <a:rPr lang="en-US"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Yan Zhang</a:t>
            </a:r>
            <a:endParaRPr lang="en-US" dirty="0">
              <a:solidFill>
                <a:schemeClr val="accent4">
                  <a:lumMod val="20000"/>
                  <a:lumOff val="80000"/>
                </a:schemeClr>
              </a:solidFill>
            </a:endParaRPr>
          </a:p>
          <a:p>
            <a:pPr>
              <a:lnSpc>
                <a:spcPct val="150000"/>
              </a:lnSpc>
            </a:pPr>
            <a:r>
              <a:rPr lang="en-US" dirty="0"/>
              <a:t>📧  </a:t>
            </a:r>
            <a:r>
              <a:rPr lang="en-US" dirty="0">
                <a:solidFill>
                  <a:schemeClr val="accent4">
                    <a:lumMod val="20000"/>
                    <a:lumOff val="80000"/>
                  </a:schemeClr>
                </a:solidFill>
              </a:rPr>
              <a:t>sancheungedu@outlook.com</a:t>
            </a:r>
            <a:br>
              <a:rPr lang="en-US" dirty="0"/>
            </a:br>
            <a:r>
              <a:rPr lang="en-US" dirty="0"/>
              <a:t> 📞  </a:t>
            </a:r>
            <a:r>
              <a:rPr lang="en-US" dirty="0">
                <a:solidFill>
                  <a:schemeClr val="accent4">
                    <a:lumMod val="20000"/>
                    <a:lumOff val="80000"/>
                  </a:schemeClr>
                </a:solidFill>
              </a:rPr>
              <a:t>022-492-8823</a:t>
            </a:r>
          </a:p>
          <a:p>
            <a:pPr>
              <a:lnSpc>
                <a:spcPct val="150000"/>
              </a:lnSpc>
            </a:pPr>
            <a:r>
              <a:rPr lang="en-US" dirty="0">
                <a:solidFill>
                  <a:schemeClr val="accent4">
                    <a:lumMod val="20000"/>
                    <a:lumOff val="80000"/>
                  </a:schemeClr>
                </a:solidFill>
              </a:rPr>
              <a:t>          </a:t>
            </a:r>
            <a:r>
              <a:rPr lang="en-US" dirty="0">
                <a:solidFill>
                  <a:schemeClr val="accent4">
                    <a:lumMod val="20000"/>
                    <a:lumOff val="80000"/>
                  </a:schemeClr>
                </a:solidFill>
                <a:hlinkClick r:id="rId4"/>
              </a:rPr>
              <a:t>GitHub</a:t>
            </a:r>
            <a:endParaRPr lang="en-US" dirty="0">
              <a:solidFill>
                <a:schemeClr val="accent4">
                  <a:lumMod val="20000"/>
                  <a:lumOff val="80000"/>
                </a:schemeClr>
              </a:solidFill>
            </a:endParaRPr>
          </a:p>
          <a:p>
            <a:pPr>
              <a:lnSpc>
                <a:spcPct val="150000"/>
              </a:lnSpc>
            </a:pPr>
            <a:r>
              <a:rPr lang="en-US" dirty="0">
                <a:solidFill>
                  <a:schemeClr val="accent4">
                    <a:lumMod val="20000"/>
                    <a:lumOff val="80000"/>
                  </a:schemeClr>
                </a:solidFill>
              </a:rPr>
              <a:t>         </a:t>
            </a:r>
            <a:r>
              <a:rPr lang="en-US" dirty="0">
                <a:solidFill>
                  <a:schemeClr val="accent4">
                    <a:lumMod val="20000"/>
                    <a:lumOff val="80000"/>
                  </a:schemeClr>
                </a:solidFill>
                <a:hlinkClick r:id="rId5"/>
              </a:rPr>
              <a:t>Tableau</a:t>
            </a:r>
            <a:endParaRPr lang="en-US" dirty="0">
              <a:solidFill>
                <a:schemeClr val="accent4">
                  <a:lumMod val="20000"/>
                  <a:lumOff val="80000"/>
                </a:schemeClr>
              </a:solidFill>
            </a:endParaRPr>
          </a:p>
          <a:p>
            <a:pPr>
              <a:lnSpc>
                <a:spcPct val="150000"/>
              </a:lnSpc>
            </a:pPr>
            <a:r>
              <a:rPr lang="en-US" dirty="0">
                <a:solidFill>
                  <a:schemeClr val="accent4">
                    <a:lumMod val="20000"/>
                    <a:lumOff val="80000"/>
                  </a:schemeClr>
                </a:solidFill>
              </a:rPr>
              <a:t>    </a:t>
            </a:r>
          </a:p>
        </p:txBody>
      </p:sp>
      <p:pic>
        <p:nvPicPr>
          <p:cNvPr id="5" name="Picture 2" descr="Linkedin logo png, Linkedin logo transparent png, Linkedin icon transparent  free png 23986970 PNG">
            <a:extLst>
              <a:ext uri="{FF2B5EF4-FFF2-40B4-BE49-F238E27FC236}">
                <a16:creationId xmlns:a16="http://schemas.microsoft.com/office/drawing/2014/main" id="{DFB1C139-F181-080C-512E-520C966192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43" y="1838605"/>
            <a:ext cx="530450" cy="530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C92BFE3-54C5-190C-3EF7-47F23354C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348" y="3670649"/>
            <a:ext cx="502545" cy="522608"/>
          </a:xfrm>
          <a:prstGeom prst="rect">
            <a:avLst/>
          </a:prstGeom>
          <a:solidFill>
            <a:schemeClr val="bg1"/>
          </a:solidFill>
        </p:spPr>
      </p:pic>
      <p:pic>
        <p:nvPicPr>
          <p:cNvPr id="6" name="Picture 8" descr="Tableau Software Logo Design PNG">
            <a:extLst>
              <a:ext uri="{FF2B5EF4-FFF2-40B4-BE49-F238E27FC236}">
                <a16:creationId xmlns:a16="http://schemas.microsoft.com/office/drawing/2014/main" id="{85E54C5C-3443-A4F9-DEF8-6F48226633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70" y="4488946"/>
            <a:ext cx="380795" cy="375122"/>
          </a:xfrm>
          <a:prstGeom prst="rect">
            <a:avLst/>
          </a:prstGeom>
          <a:solidFill>
            <a:schemeClr val="bg1"/>
          </a:solidFill>
          <a:ln>
            <a:noFill/>
          </a:ln>
        </p:spPr>
      </p:pic>
    </p:spTree>
    <p:extLst>
      <p:ext uri="{BB962C8B-B14F-4D97-AF65-F5344CB8AC3E}">
        <p14:creationId xmlns:p14="http://schemas.microsoft.com/office/powerpoint/2010/main" val="426113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09DAE-3A05-EC09-F75F-77111DFE823F}"/>
              </a:ext>
            </a:extLst>
          </p:cNvPr>
          <p:cNvSpPr>
            <a:spLocks noGrp="1"/>
          </p:cNvSpPr>
          <p:nvPr>
            <p:ph type="title"/>
          </p:nvPr>
        </p:nvSpPr>
        <p:spPr>
          <a:xfrm>
            <a:off x="529911" y="1104574"/>
            <a:ext cx="6787747" cy="698558"/>
          </a:xfrm>
        </p:spPr>
        <p:txBody>
          <a:bodyPr/>
          <a:lstStyle/>
          <a:p>
            <a:r>
              <a:rPr lang="en-NZ" sz="4000" dirty="0"/>
              <a:t>Immersion across NZ Regions</a:t>
            </a:r>
          </a:p>
        </p:txBody>
      </p:sp>
      <p:pic>
        <p:nvPicPr>
          <p:cNvPr id="9" name="Content Placeholder 8" descr="A map of the country&#10;&#10;AI-generated content may be incorrect.">
            <a:extLst>
              <a:ext uri="{FF2B5EF4-FFF2-40B4-BE49-F238E27FC236}">
                <a16:creationId xmlns:a16="http://schemas.microsoft.com/office/drawing/2014/main" id="{AE24378D-2FA4-9817-6899-D476231B604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9911" y="2304075"/>
            <a:ext cx="2774083" cy="3709987"/>
          </a:xfrm>
        </p:spPr>
      </p:pic>
      <p:pic>
        <p:nvPicPr>
          <p:cNvPr id="11" name="Picture 10" descr="A map of new zealand with different colored regions&#10;&#10;AI-generated content may be incorrect.">
            <a:extLst>
              <a:ext uri="{FF2B5EF4-FFF2-40B4-BE49-F238E27FC236}">
                <a16:creationId xmlns:a16="http://schemas.microsoft.com/office/drawing/2014/main" id="{BF2842F5-35B0-1E20-6862-C9F2C925D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685" y="2304074"/>
            <a:ext cx="2702115" cy="3709987"/>
          </a:xfrm>
          <a:prstGeom prst="rect">
            <a:avLst/>
          </a:prstGeom>
        </p:spPr>
      </p:pic>
      <p:sp>
        <p:nvSpPr>
          <p:cNvPr id="14" name="TextBox 13">
            <a:extLst>
              <a:ext uri="{FF2B5EF4-FFF2-40B4-BE49-F238E27FC236}">
                <a16:creationId xmlns:a16="http://schemas.microsoft.com/office/drawing/2014/main" id="{6F06FFD4-B20B-B4DC-3259-8A39C6E633EA}"/>
              </a:ext>
            </a:extLst>
          </p:cNvPr>
          <p:cNvSpPr txBox="1"/>
          <p:nvPr/>
        </p:nvSpPr>
        <p:spPr>
          <a:xfrm>
            <a:off x="740087" y="6041980"/>
            <a:ext cx="2501154" cy="369332"/>
          </a:xfrm>
          <a:prstGeom prst="rect">
            <a:avLst/>
          </a:prstGeom>
          <a:noFill/>
        </p:spPr>
        <p:txBody>
          <a:bodyPr wrap="square" rtlCol="0">
            <a:spAutoFit/>
          </a:bodyPr>
          <a:lstStyle/>
          <a:p>
            <a:r>
              <a:rPr lang="en-NZ" dirty="0">
                <a:hlinkClick r:id="rId4"/>
              </a:rPr>
              <a:t>High Immersion Area</a:t>
            </a:r>
            <a:endParaRPr lang="en-NZ" dirty="0"/>
          </a:p>
        </p:txBody>
      </p:sp>
      <p:sp>
        <p:nvSpPr>
          <p:cNvPr id="15" name="TextBox 14">
            <a:extLst>
              <a:ext uri="{FF2B5EF4-FFF2-40B4-BE49-F238E27FC236}">
                <a16:creationId xmlns:a16="http://schemas.microsoft.com/office/drawing/2014/main" id="{6422F69F-EAD7-B777-986A-68BCD620BC12}"/>
              </a:ext>
            </a:extLst>
          </p:cNvPr>
          <p:cNvSpPr txBox="1"/>
          <p:nvPr/>
        </p:nvSpPr>
        <p:spPr>
          <a:xfrm>
            <a:off x="3988233" y="6063733"/>
            <a:ext cx="2501154" cy="369332"/>
          </a:xfrm>
          <a:prstGeom prst="rect">
            <a:avLst/>
          </a:prstGeom>
          <a:noFill/>
        </p:spPr>
        <p:txBody>
          <a:bodyPr wrap="square" rtlCol="0">
            <a:spAutoFit/>
          </a:bodyPr>
          <a:lstStyle/>
          <a:p>
            <a:r>
              <a:rPr lang="en-NZ" dirty="0">
                <a:hlinkClick r:id="rId5"/>
              </a:rPr>
              <a:t>Low Immersion Area</a:t>
            </a:r>
            <a:endParaRPr lang="en-NZ" dirty="0"/>
          </a:p>
        </p:txBody>
      </p:sp>
      <p:sp>
        <p:nvSpPr>
          <p:cNvPr id="16" name="TextBox 15">
            <a:extLst>
              <a:ext uri="{FF2B5EF4-FFF2-40B4-BE49-F238E27FC236}">
                <a16:creationId xmlns:a16="http://schemas.microsoft.com/office/drawing/2014/main" id="{0E131C65-8E9D-2E08-A704-A1F2EDD1E859}"/>
              </a:ext>
            </a:extLst>
          </p:cNvPr>
          <p:cNvSpPr txBox="1"/>
          <p:nvPr/>
        </p:nvSpPr>
        <p:spPr>
          <a:xfrm>
            <a:off x="2877671" y="6433065"/>
            <a:ext cx="3836894" cy="338554"/>
          </a:xfrm>
          <a:prstGeom prst="rect">
            <a:avLst/>
          </a:prstGeom>
          <a:noFill/>
        </p:spPr>
        <p:txBody>
          <a:bodyPr wrap="square" rtlCol="0">
            <a:spAutoFit/>
          </a:bodyPr>
          <a:lstStyle/>
          <a:p>
            <a:r>
              <a:rPr lang="en-NZ" sz="1600" i="1" dirty="0"/>
              <a:t>Click to view the interactive maps</a:t>
            </a:r>
          </a:p>
        </p:txBody>
      </p:sp>
      <p:sp>
        <p:nvSpPr>
          <p:cNvPr id="17" name="TextBox 16">
            <a:extLst>
              <a:ext uri="{FF2B5EF4-FFF2-40B4-BE49-F238E27FC236}">
                <a16:creationId xmlns:a16="http://schemas.microsoft.com/office/drawing/2014/main" id="{62BC6423-F179-0353-F705-4A93AB9278EA}"/>
              </a:ext>
            </a:extLst>
          </p:cNvPr>
          <p:cNvSpPr txBox="1"/>
          <p:nvPr/>
        </p:nvSpPr>
        <p:spPr>
          <a:xfrm>
            <a:off x="6795491" y="3429000"/>
            <a:ext cx="5112974" cy="17143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NZ" dirty="0"/>
              <a:t>Regions such as </a:t>
            </a:r>
            <a:r>
              <a:rPr lang="en-NZ" b="1" dirty="0"/>
              <a:t>Gisborne</a:t>
            </a:r>
            <a:r>
              <a:rPr lang="en-NZ" dirty="0"/>
              <a:t> and </a:t>
            </a:r>
            <a:r>
              <a:rPr lang="en-NZ" b="1" dirty="0"/>
              <a:t>Bay of Plenty </a:t>
            </a:r>
            <a:r>
              <a:rPr lang="en-NZ" dirty="0"/>
              <a:t>show higher coverage of Level 1 Māori language immersion. In contrast, non-immersion is more prevalent </a:t>
            </a:r>
            <a:r>
              <a:rPr lang="en-NZ" b="1" dirty="0"/>
              <a:t>across the country</a:t>
            </a:r>
            <a:r>
              <a:rPr lang="en-NZ" dirty="0"/>
              <a:t>.</a:t>
            </a:r>
          </a:p>
        </p:txBody>
      </p:sp>
      <p:pic>
        <p:nvPicPr>
          <p:cNvPr id="3" name="Graphic 2" descr="Link with solid fill">
            <a:extLst>
              <a:ext uri="{FF2B5EF4-FFF2-40B4-BE49-F238E27FC236}">
                <a16:creationId xmlns:a16="http://schemas.microsoft.com/office/drawing/2014/main" id="{32E28891-B26A-A435-D1B5-48218AE793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1" y="6102030"/>
            <a:ext cx="309282" cy="309282"/>
          </a:xfrm>
          <a:prstGeom prst="rect">
            <a:avLst/>
          </a:prstGeom>
        </p:spPr>
      </p:pic>
      <p:pic>
        <p:nvPicPr>
          <p:cNvPr id="5" name="Graphic 4" descr="Link with solid fill">
            <a:extLst>
              <a:ext uri="{FF2B5EF4-FFF2-40B4-BE49-F238E27FC236}">
                <a16:creationId xmlns:a16="http://schemas.microsoft.com/office/drawing/2014/main" id="{9773F81A-5886-F75A-6ED9-C30ABC52FA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3055" y="6111884"/>
            <a:ext cx="309282" cy="309282"/>
          </a:xfrm>
          <a:prstGeom prst="rect">
            <a:avLst/>
          </a:prstGeom>
        </p:spPr>
      </p:pic>
    </p:spTree>
    <p:extLst>
      <p:ext uri="{BB962C8B-B14F-4D97-AF65-F5344CB8AC3E}">
        <p14:creationId xmlns:p14="http://schemas.microsoft.com/office/powerpoint/2010/main" val="207645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FA1F-DEF8-4FC2-1748-B09F6F4AB903}"/>
              </a:ext>
            </a:extLst>
          </p:cNvPr>
          <p:cNvSpPr>
            <a:spLocks noGrp="1"/>
          </p:cNvSpPr>
          <p:nvPr>
            <p:ph type="title"/>
          </p:nvPr>
        </p:nvSpPr>
        <p:spPr/>
        <p:txBody>
          <a:bodyPr/>
          <a:lstStyle/>
          <a:p>
            <a:r>
              <a:rPr lang="en-NZ" dirty="0"/>
              <a:t>Correlations</a:t>
            </a:r>
          </a:p>
        </p:txBody>
      </p:sp>
      <p:sp>
        <p:nvSpPr>
          <p:cNvPr id="6" name="TextBox 5">
            <a:extLst>
              <a:ext uri="{FF2B5EF4-FFF2-40B4-BE49-F238E27FC236}">
                <a16:creationId xmlns:a16="http://schemas.microsoft.com/office/drawing/2014/main" id="{998AADC0-E1D6-4972-51A1-B7CAF5924931}"/>
              </a:ext>
            </a:extLst>
          </p:cNvPr>
          <p:cNvSpPr txBox="1"/>
          <p:nvPr/>
        </p:nvSpPr>
        <p:spPr>
          <a:xfrm>
            <a:off x="594360" y="2252105"/>
            <a:ext cx="5211018" cy="37918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variables of </a:t>
            </a:r>
            <a:r>
              <a:rPr lang="en-US" b="1" dirty="0"/>
              <a:t>school decile, ethnicity, and Māori language immersion</a:t>
            </a:r>
            <a:r>
              <a:rPr lang="en-US" dirty="0"/>
              <a:t> show different range of correlations.</a:t>
            </a:r>
          </a:p>
          <a:p>
            <a:pPr marL="742950" lvl="1" indent="-285750">
              <a:lnSpc>
                <a:spcPct val="150000"/>
              </a:lnSpc>
              <a:buFont typeface="Arial" panose="020B0604020202020204" pitchFamily="34" charset="0"/>
              <a:buChar char="•"/>
            </a:pPr>
            <a:r>
              <a:rPr lang="en-US" b="1" dirty="0"/>
              <a:t>Immersion None</a:t>
            </a:r>
            <a:r>
              <a:rPr lang="en-US" dirty="0"/>
              <a:t> aligns with </a:t>
            </a:r>
            <a:r>
              <a:rPr lang="en-US" b="1" dirty="0"/>
              <a:t>European/Pākehā</a:t>
            </a:r>
            <a:r>
              <a:rPr lang="en-US" dirty="0"/>
              <a:t> (</a:t>
            </a:r>
            <a:r>
              <a:rPr lang="en-US" i="1" dirty="0"/>
              <a:t>r</a:t>
            </a:r>
            <a:r>
              <a:rPr lang="en-US" dirty="0"/>
              <a:t> = 0.74).</a:t>
            </a:r>
          </a:p>
          <a:p>
            <a:pPr marL="742950" lvl="1" indent="-285750">
              <a:lnSpc>
                <a:spcPct val="150000"/>
              </a:lnSpc>
              <a:buFont typeface="Arial" panose="020B0604020202020204" pitchFamily="34" charset="0"/>
              <a:buChar char="•"/>
            </a:pPr>
            <a:r>
              <a:rPr lang="en-NZ" dirty="0"/>
              <a:t>This suggests that schools with a higher proportion of </a:t>
            </a:r>
            <a:r>
              <a:rPr lang="en-NZ" b="1" dirty="0"/>
              <a:t>European/Pākehā students</a:t>
            </a:r>
            <a:r>
              <a:rPr lang="en-NZ" dirty="0"/>
              <a:t> tend to have </a:t>
            </a:r>
            <a:r>
              <a:rPr lang="en-NZ" b="1" dirty="0"/>
              <a:t>fewer students enrolled in Māori language immersion programmes</a:t>
            </a:r>
            <a:r>
              <a:rPr lang="en-NZ" dirty="0"/>
              <a:t>.</a:t>
            </a:r>
          </a:p>
        </p:txBody>
      </p:sp>
      <p:pic>
        <p:nvPicPr>
          <p:cNvPr id="14" name="Picture 13" descr="A screenshot of a graph&#10;&#10;AI-generated content may be incorrect.">
            <a:extLst>
              <a:ext uri="{FF2B5EF4-FFF2-40B4-BE49-F238E27FC236}">
                <a16:creationId xmlns:a16="http://schemas.microsoft.com/office/drawing/2014/main" id="{958BAACC-C0CA-3E15-6842-E6945F0DE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929" y="0"/>
            <a:ext cx="6078071" cy="6078071"/>
          </a:xfrm>
          <a:prstGeom prst="rect">
            <a:avLst/>
          </a:prstGeom>
        </p:spPr>
      </p:pic>
    </p:spTree>
    <p:extLst>
      <p:ext uri="{BB962C8B-B14F-4D97-AF65-F5344CB8AC3E}">
        <p14:creationId xmlns:p14="http://schemas.microsoft.com/office/powerpoint/2010/main" val="314449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FF0E-A500-5BF5-F3ED-E804E9389F2B}"/>
              </a:ext>
            </a:extLst>
          </p:cNvPr>
          <p:cNvSpPr>
            <a:spLocks noGrp="1"/>
          </p:cNvSpPr>
          <p:nvPr>
            <p:ph type="title"/>
          </p:nvPr>
        </p:nvSpPr>
        <p:spPr>
          <a:xfrm>
            <a:off x="594358" y="935665"/>
            <a:ext cx="10810042" cy="531627"/>
          </a:xfrm>
          <a:solidFill>
            <a:schemeClr val="bg1"/>
          </a:solidFill>
        </p:spPr>
        <p:txBody>
          <a:bodyPr/>
          <a:lstStyle/>
          <a:p>
            <a:r>
              <a:rPr lang="en-NZ" sz="3600" dirty="0"/>
              <a:t>Supervised Machine Learning – Regression</a:t>
            </a:r>
          </a:p>
        </p:txBody>
      </p:sp>
      <p:pic>
        <p:nvPicPr>
          <p:cNvPr id="8" name="Content Placeholder 7" descr="A green and red line graph&#10;&#10;AI-generated content may be incorrect.">
            <a:extLst>
              <a:ext uri="{FF2B5EF4-FFF2-40B4-BE49-F238E27FC236}">
                <a16:creationId xmlns:a16="http://schemas.microsoft.com/office/drawing/2014/main" id="{052AD4F3-B048-B133-7362-C290074AA4D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4359" y="2379850"/>
            <a:ext cx="5193295" cy="3894972"/>
          </a:xfrm>
        </p:spPr>
      </p:pic>
      <p:sp>
        <p:nvSpPr>
          <p:cNvPr id="7" name="TextBox 6">
            <a:extLst>
              <a:ext uri="{FF2B5EF4-FFF2-40B4-BE49-F238E27FC236}">
                <a16:creationId xmlns:a16="http://schemas.microsoft.com/office/drawing/2014/main" id="{23FB35C4-8F28-DC47-5A41-D4025DC85AC0}"/>
              </a:ext>
            </a:extLst>
          </p:cNvPr>
          <p:cNvSpPr txBox="1"/>
          <p:nvPr/>
        </p:nvSpPr>
        <p:spPr>
          <a:xfrm>
            <a:off x="5999379" y="2267573"/>
            <a:ext cx="5371153" cy="4119526"/>
          </a:xfrm>
          <a:prstGeom prst="rect">
            <a:avLst/>
          </a:prstGeom>
          <a:solidFill>
            <a:schemeClr val="bg1"/>
          </a:solidFill>
        </p:spPr>
        <p:txBody>
          <a:bodyPr wrap="square">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NZ" sz="1600" b="1" dirty="0"/>
              <a:t>European/Pākehā (%) </a:t>
            </a:r>
            <a:r>
              <a:rPr lang="en-NZ" sz="1600" dirty="0"/>
              <a:t>is a strong predictor of </a:t>
            </a:r>
            <a:r>
              <a:rPr lang="en-NZ" sz="1600" b="1" dirty="0"/>
              <a:t>Immersion None </a:t>
            </a:r>
            <a:r>
              <a:rPr lang="en-NZ" sz="1600" dirty="0"/>
              <a:t>(%), explaining </a:t>
            </a:r>
            <a:r>
              <a:rPr lang="en-NZ" sz="1600" b="1" dirty="0"/>
              <a:t>56% of the variance </a:t>
            </a:r>
            <a:r>
              <a:rPr lang="en-NZ" sz="1600" dirty="0"/>
              <a:t>(R² = 0.546, moderate fit).</a:t>
            </a:r>
          </a:p>
          <a:p>
            <a:pPr marL="285750" indent="-285750" eaLnBrk="0" fontAlgn="base" hangingPunct="0">
              <a:lnSpc>
                <a:spcPct val="150000"/>
              </a:lnSpc>
              <a:spcBef>
                <a:spcPct val="0"/>
              </a:spcBef>
              <a:spcAft>
                <a:spcPct val="0"/>
              </a:spcAft>
              <a:buFont typeface="Arial" panose="020B0604020202020204" pitchFamily="34" charset="0"/>
              <a:buChar char="•"/>
            </a:pPr>
            <a:r>
              <a:rPr lang="en-NZ" sz="1600" dirty="0"/>
              <a:t>This suggests that schools with higher European/Pākehā populations tend to have lower Māori immersion participation, revealing a </a:t>
            </a:r>
            <a:r>
              <a:rPr lang="en-NZ" sz="1600" b="1" dirty="0"/>
              <a:t>demographic disparity</a:t>
            </a:r>
            <a:r>
              <a:rPr lang="en-NZ" sz="1600" dirty="0"/>
              <a:t>.</a:t>
            </a:r>
          </a:p>
          <a:p>
            <a:pPr marL="285750" indent="-285750" eaLnBrk="0" fontAlgn="base" hangingPunct="0">
              <a:lnSpc>
                <a:spcPct val="150000"/>
              </a:lnSpc>
              <a:spcBef>
                <a:spcPct val="0"/>
              </a:spcBef>
              <a:spcAft>
                <a:spcPct val="0"/>
              </a:spcAft>
              <a:buFont typeface="Arial" panose="020B0604020202020204" pitchFamily="34" charset="0"/>
              <a:buChar char="•"/>
            </a:pPr>
            <a:r>
              <a:rPr lang="en-NZ" sz="1600" dirty="0"/>
              <a:t>The strong correlation between the two variables also suggests </a:t>
            </a:r>
            <a:r>
              <a:rPr lang="en-NZ" sz="1600" b="1" dirty="0"/>
              <a:t>potential multicollinearity</a:t>
            </a:r>
            <a:r>
              <a:rPr lang="en-NZ" sz="1600" dirty="0"/>
              <a:t>, which should be considered in further modelling.</a:t>
            </a:r>
            <a:endParaRPr lang="en-US" sz="1600" dirty="0"/>
          </a:p>
          <a:p>
            <a:pPr marL="285750" indent="-285750" eaLnBrk="0" fontAlgn="base" hangingPunct="0">
              <a:lnSpc>
                <a:spcPct val="150000"/>
              </a:lnSpc>
              <a:spcBef>
                <a:spcPct val="0"/>
              </a:spcBef>
              <a:spcAft>
                <a:spcPct val="0"/>
              </a:spcAft>
              <a:buFont typeface="Arial" panose="020B0604020202020204" pitchFamily="34" charset="0"/>
              <a:buChar char="•"/>
            </a:pPr>
            <a:endParaRPr lang="en-NZ" sz="1600" dirty="0"/>
          </a:p>
          <a:p>
            <a:pPr eaLnBrk="0" fontAlgn="base" hangingPunct="0">
              <a:lnSpc>
                <a:spcPct val="150000"/>
              </a:lnSpc>
              <a:spcBef>
                <a:spcPct val="0"/>
              </a:spcBef>
              <a:spcAft>
                <a:spcPct val="0"/>
              </a:spcAft>
            </a:pPr>
            <a:endParaRPr lang="en-NZ" sz="1600" dirty="0"/>
          </a:p>
        </p:txBody>
      </p:sp>
    </p:spTree>
    <p:extLst>
      <p:ext uri="{BB962C8B-B14F-4D97-AF65-F5344CB8AC3E}">
        <p14:creationId xmlns:p14="http://schemas.microsoft.com/office/powerpoint/2010/main" val="72710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0B8F-CD2F-788F-7C65-BDC78E55963B}"/>
              </a:ext>
            </a:extLst>
          </p:cNvPr>
          <p:cNvSpPr>
            <a:spLocks noGrp="1"/>
          </p:cNvSpPr>
          <p:nvPr>
            <p:ph type="title"/>
          </p:nvPr>
        </p:nvSpPr>
        <p:spPr>
          <a:xfrm>
            <a:off x="603325" y="681318"/>
            <a:ext cx="11032864" cy="1185189"/>
          </a:xfrm>
          <a:solidFill>
            <a:schemeClr val="bg1"/>
          </a:solidFill>
        </p:spPr>
        <p:txBody>
          <a:bodyPr/>
          <a:lstStyle/>
          <a:p>
            <a:br>
              <a:rPr lang="en-NZ" sz="4000" b="1" dirty="0"/>
            </a:br>
            <a:br>
              <a:rPr lang="en-NZ" sz="4000" dirty="0"/>
            </a:br>
            <a:br>
              <a:rPr lang="en-NZ" sz="4000" dirty="0"/>
            </a:br>
            <a:br>
              <a:rPr lang="en-NZ" sz="4000" b="1" dirty="0"/>
            </a:br>
            <a:r>
              <a:rPr lang="en-NZ" sz="4000" dirty="0"/>
              <a:t>Unsupervised Machine Learning – Clustering</a:t>
            </a:r>
            <a:endParaRPr lang="en-NZ" sz="4000" b="1" dirty="0"/>
          </a:p>
        </p:txBody>
      </p:sp>
      <p:sp>
        <p:nvSpPr>
          <p:cNvPr id="11" name="TextBox 10">
            <a:extLst>
              <a:ext uri="{FF2B5EF4-FFF2-40B4-BE49-F238E27FC236}">
                <a16:creationId xmlns:a16="http://schemas.microsoft.com/office/drawing/2014/main" id="{C887A5A6-4CBF-C632-0543-AA3F83C2BDD1}"/>
              </a:ext>
            </a:extLst>
          </p:cNvPr>
          <p:cNvSpPr txBox="1"/>
          <p:nvPr/>
        </p:nvSpPr>
        <p:spPr>
          <a:xfrm>
            <a:off x="701037" y="2394599"/>
            <a:ext cx="5186531" cy="3341749"/>
          </a:xfrm>
          <a:prstGeom prst="rect">
            <a:avLst/>
          </a:prstGeom>
          <a:noFill/>
        </p:spPr>
        <p:txBody>
          <a:bodyPr wrap="square">
            <a:spAutoFit/>
          </a:bodyPr>
          <a:lstStyle/>
          <a:p>
            <a:pPr marL="285750" indent="-285750" algn="l">
              <a:lnSpc>
                <a:spcPct val="200000"/>
              </a:lnSpc>
              <a:buFont typeface="Arial" panose="020B0604020202020204" pitchFamily="34" charset="0"/>
              <a:buChar char="•"/>
            </a:pPr>
            <a:r>
              <a:rPr lang="en-US" b="1" dirty="0">
                <a:solidFill>
                  <a:schemeClr val="accent5">
                    <a:lumMod val="60000"/>
                    <a:lumOff val="40000"/>
                  </a:schemeClr>
                </a:solidFill>
                <a:latin typeface="Aptos Display" panose="020B0004020202020204" pitchFamily="34" charset="0"/>
              </a:rPr>
              <a:t>Purple</a:t>
            </a:r>
            <a:r>
              <a:rPr lang="en-US" b="1" i="0" u="none" strike="noStrike" dirty="0">
                <a:solidFill>
                  <a:srgbClr val="000000"/>
                </a:solidFill>
                <a:effectLst/>
                <a:latin typeface="Aptos Display" panose="020B0004020202020204" pitchFamily="34" charset="0"/>
              </a:rPr>
              <a:t> </a:t>
            </a:r>
            <a:r>
              <a:rPr lang="en-US" b="1" dirty="0">
                <a:solidFill>
                  <a:schemeClr val="accent5">
                    <a:lumMod val="60000"/>
                    <a:lumOff val="40000"/>
                  </a:schemeClr>
                </a:solidFill>
                <a:latin typeface="Aptos Display" panose="020B0004020202020204" pitchFamily="34" charset="0"/>
              </a:rPr>
              <a:t>Cluster </a:t>
            </a:r>
            <a:endParaRPr lang="en-US" b="1" dirty="0">
              <a:solidFill>
                <a:srgbClr val="000000"/>
              </a:solidFill>
              <a:latin typeface="Aptos Display" panose="020B0004020202020204" pitchFamily="34" charset="0"/>
            </a:endParaRPr>
          </a:p>
          <a:p>
            <a:pPr marL="742950" lvl="1" indent="-285750">
              <a:lnSpc>
                <a:spcPct val="200000"/>
              </a:lnSpc>
              <a:buFont typeface="Arial" panose="020B0604020202020204" pitchFamily="34" charset="0"/>
              <a:buChar char="•"/>
            </a:pPr>
            <a:r>
              <a:rPr lang="en-US" b="1" i="0" u="none" strike="noStrike" dirty="0">
                <a:solidFill>
                  <a:srgbClr val="000000"/>
                </a:solidFill>
                <a:effectLst/>
                <a:latin typeface="Aptos Display" panose="020B0004020202020204" pitchFamily="34" charset="0"/>
              </a:rPr>
              <a:t>High-Decile, European/Pākehā-Dominant</a:t>
            </a:r>
            <a:endParaRPr lang="en-US" dirty="0">
              <a:effectLst/>
              <a:latin typeface="Aptos Display" panose="020B0004020202020204" pitchFamily="34" charset="0"/>
            </a:endParaRPr>
          </a:p>
          <a:p>
            <a:pPr marL="285750" indent="-285750" algn="l">
              <a:lnSpc>
                <a:spcPct val="200000"/>
              </a:lnSpc>
              <a:buFont typeface="Arial" panose="020B0604020202020204" pitchFamily="34" charset="0"/>
              <a:buChar char="•"/>
            </a:pPr>
            <a:r>
              <a:rPr lang="en-US" b="1" i="0" u="none" strike="noStrike" dirty="0">
                <a:solidFill>
                  <a:srgbClr val="7030A0"/>
                </a:solidFill>
                <a:effectLst/>
                <a:latin typeface="Aptos Display" panose="020B0004020202020204" pitchFamily="34" charset="0"/>
              </a:rPr>
              <a:t>Dark </a:t>
            </a:r>
            <a:r>
              <a:rPr lang="en-US" b="1" dirty="0">
                <a:solidFill>
                  <a:srgbClr val="7030A0"/>
                </a:solidFill>
                <a:latin typeface="Aptos Display" panose="020B0004020202020204" pitchFamily="34" charset="0"/>
              </a:rPr>
              <a:t>Purple Cluster </a:t>
            </a:r>
          </a:p>
          <a:p>
            <a:pPr marL="742950" lvl="1" indent="-285750">
              <a:lnSpc>
                <a:spcPct val="200000"/>
              </a:lnSpc>
              <a:buFont typeface="Arial" panose="020B0604020202020204" pitchFamily="34" charset="0"/>
              <a:buChar char="•"/>
            </a:pPr>
            <a:r>
              <a:rPr lang="en-US" b="1" i="0" u="none" strike="noStrike" dirty="0">
                <a:solidFill>
                  <a:srgbClr val="000000"/>
                </a:solidFill>
                <a:effectLst/>
                <a:latin typeface="Aptos Display" panose="020B0004020202020204" pitchFamily="34" charset="0"/>
              </a:rPr>
              <a:t>Mid-Decile, Mixed Composition</a:t>
            </a:r>
            <a:endParaRPr lang="en-US" dirty="0">
              <a:effectLst/>
              <a:latin typeface="Aptos Display" panose="020B0004020202020204" pitchFamily="34" charset="0"/>
            </a:endParaRPr>
          </a:p>
          <a:p>
            <a:pPr marL="285750" indent="-285750" algn="l">
              <a:lnSpc>
                <a:spcPct val="200000"/>
              </a:lnSpc>
              <a:buFont typeface="Arial" panose="020B0604020202020204" pitchFamily="34" charset="0"/>
              <a:buChar char="•"/>
            </a:pPr>
            <a:r>
              <a:rPr lang="en-US" b="1" i="0" u="none" strike="noStrike" dirty="0">
                <a:solidFill>
                  <a:srgbClr val="FF99CC"/>
                </a:solidFill>
                <a:effectLst/>
                <a:latin typeface="Aptos Display" panose="020B0004020202020204" pitchFamily="34" charset="0"/>
              </a:rPr>
              <a:t>Pink </a:t>
            </a:r>
            <a:r>
              <a:rPr lang="en-US" b="1" dirty="0">
                <a:solidFill>
                  <a:srgbClr val="FF99CC"/>
                </a:solidFill>
                <a:latin typeface="Aptos Display" panose="020B0004020202020204" pitchFamily="34" charset="0"/>
              </a:rPr>
              <a:t>Cluster</a:t>
            </a:r>
            <a:r>
              <a:rPr lang="en-US" b="1" i="0" u="none" strike="noStrike" dirty="0">
                <a:solidFill>
                  <a:srgbClr val="FF99CC"/>
                </a:solidFill>
                <a:effectLst/>
                <a:latin typeface="Aptos Display" panose="020B0004020202020204" pitchFamily="34" charset="0"/>
              </a:rPr>
              <a:t> </a:t>
            </a:r>
          </a:p>
          <a:p>
            <a:pPr marL="742950" lvl="1" indent="-285750">
              <a:lnSpc>
                <a:spcPct val="200000"/>
              </a:lnSpc>
              <a:buFont typeface="Arial" panose="020B0604020202020204" pitchFamily="34" charset="0"/>
              <a:buChar char="•"/>
            </a:pPr>
            <a:r>
              <a:rPr lang="en-US" b="1" i="0" u="none" strike="noStrike" dirty="0">
                <a:solidFill>
                  <a:srgbClr val="000000"/>
                </a:solidFill>
                <a:effectLst/>
                <a:latin typeface="Aptos Display" panose="020B0004020202020204" pitchFamily="34" charset="0"/>
              </a:rPr>
              <a:t>Low-Decile, Higher Māori Immersion</a:t>
            </a:r>
            <a:endParaRPr lang="en-US" dirty="0">
              <a:effectLst/>
              <a:latin typeface="Aptos Display" panose="020B0004020202020204" pitchFamily="34" charset="0"/>
            </a:endParaRPr>
          </a:p>
        </p:txBody>
      </p:sp>
      <p:pic>
        <p:nvPicPr>
          <p:cNvPr id="17" name="Content Placeholder 16" descr="A diagram of a number of dots&#10;&#10;AI-generated content may be incorrect.">
            <a:extLst>
              <a:ext uri="{FF2B5EF4-FFF2-40B4-BE49-F238E27FC236}">
                <a16:creationId xmlns:a16="http://schemas.microsoft.com/office/drawing/2014/main" id="{1A43CD3B-B561-66D4-3436-11A81950BCB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6179" y="2101287"/>
            <a:ext cx="5748621" cy="4075395"/>
          </a:xfrm>
        </p:spPr>
      </p:pic>
    </p:spTree>
    <p:extLst>
      <p:ext uri="{BB962C8B-B14F-4D97-AF65-F5344CB8AC3E}">
        <p14:creationId xmlns:p14="http://schemas.microsoft.com/office/powerpoint/2010/main" val="411573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0FEE-6FBA-3B8D-0EDA-47F2CC73714C}"/>
              </a:ext>
            </a:extLst>
          </p:cNvPr>
          <p:cNvSpPr>
            <a:spLocks noGrp="1"/>
          </p:cNvSpPr>
          <p:nvPr>
            <p:ph type="title"/>
          </p:nvPr>
        </p:nvSpPr>
        <p:spPr>
          <a:xfrm>
            <a:off x="621254" y="265075"/>
            <a:ext cx="6787747" cy="1593507"/>
          </a:xfrm>
        </p:spPr>
        <p:txBody>
          <a:bodyPr/>
          <a:lstStyle/>
          <a:p>
            <a:r>
              <a:rPr lang="en-NZ" dirty="0"/>
              <a:t>Time Series</a:t>
            </a:r>
          </a:p>
        </p:txBody>
      </p:sp>
      <p:pic>
        <p:nvPicPr>
          <p:cNvPr id="9" name="Content Placeholder 8" descr="A graph of a number of people&#10;&#10;AI-generated content may be incorrect.">
            <a:extLst>
              <a:ext uri="{FF2B5EF4-FFF2-40B4-BE49-F238E27FC236}">
                <a16:creationId xmlns:a16="http://schemas.microsoft.com/office/drawing/2014/main" id="{0D692256-79A4-27C5-ECB9-136F0A838F4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69858" y="389164"/>
            <a:ext cx="6128852" cy="4898566"/>
          </a:xfrm>
        </p:spPr>
      </p:pic>
      <p:sp>
        <p:nvSpPr>
          <p:cNvPr id="13" name="TextBox 12">
            <a:extLst>
              <a:ext uri="{FF2B5EF4-FFF2-40B4-BE49-F238E27FC236}">
                <a16:creationId xmlns:a16="http://schemas.microsoft.com/office/drawing/2014/main" id="{E38BCE58-6F29-988C-2D34-F9645EACEA93}"/>
              </a:ext>
            </a:extLst>
          </p:cNvPr>
          <p:cNvSpPr txBox="1"/>
          <p:nvPr/>
        </p:nvSpPr>
        <p:spPr>
          <a:xfrm>
            <a:off x="529720" y="2396755"/>
            <a:ext cx="4715625" cy="883383"/>
          </a:xfrm>
          <a:prstGeom prst="rect">
            <a:avLst/>
          </a:prstGeom>
          <a:solidFill>
            <a:srgbClr val="FFFFFF"/>
          </a:solidFill>
        </p:spPr>
        <p:txBody>
          <a:bodyPr wrap="square">
            <a:spAutoFit/>
          </a:bodyPr>
          <a:lstStyle/>
          <a:p>
            <a:pPr marL="285750" indent="-285750">
              <a:lnSpc>
                <a:spcPct val="150000"/>
              </a:lnSpc>
              <a:buFont typeface="Arial" panose="020B0604020202020204" pitchFamily="34" charset="0"/>
              <a:buChar char="•"/>
            </a:pPr>
            <a:r>
              <a:rPr lang="en-NZ" sz="1800" b="1" i="0" u="none" strike="noStrike" dirty="0">
                <a:effectLst/>
              </a:rPr>
              <a:t>Auckland:</a:t>
            </a:r>
            <a:r>
              <a:rPr lang="en-NZ" sz="1800" b="0" i="0" u="none" strike="noStrike" dirty="0">
                <a:effectLst/>
              </a:rPr>
              <a:t> Gradual improvement but still low immersion participation.</a:t>
            </a:r>
          </a:p>
        </p:txBody>
      </p:sp>
      <p:pic>
        <p:nvPicPr>
          <p:cNvPr id="4" name="Picture 3" descr="A graph with blue and orange lines&#10;&#10;AI-generated content may be incorrect.">
            <a:extLst>
              <a:ext uri="{FF2B5EF4-FFF2-40B4-BE49-F238E27FC236}">
                <a16:creationId xmlns:a16="http://schemas.microsoft.com/office/drawing/2014/main" id="{C1C6D259-31EE-5CEF-2CA6-1EF956480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4" y="3429000"/>
            <a:ext cx="5748581" cy="3193656"/>
          </a:xfrm>
          <a:prstGeom prst="rect">
            <a:avLst/>
          </a:prstGeom>
        </p:spPr>
      </p:pic>
    </p:spTree>
    <p:extLst>
      <p:ext uri="{BB962C8B-B14F-4D97-AF65-F5344CB8AC3E}">
        <p14:creationId xmlns:p14="http://schemas.microsoft.com/office/powerpoint/2010/main" val="39208306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230e9df3-be65-4c73-a93b-d1236ebd677e"/>
    <ds:schemaRef ds:uri="71af3243-3dd4-4a8d-8c0d-dd76da1f02a5"/>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16c05727-aa75-4e4a-9b5f-8a80a1165891"/>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4791</TotalTime>
  <Words>2269</Words>
  <Application>Microsoft Office PowerPoint</Application>
  <PresentationFormat>Widescreen</PresentationFormat>
  <Paragraphs>297</Paragraphs>
  <Slides>46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Tableau Bold</vt:lpstr>
      <vt:lpstr>Aptos</vt:lpstr>
      <vt:lpstr>Aptos Display</vt:lpstr>
      <vt:lpstr>Arial</vt:lpstr>
      <vt:lpstr>Calibri</vt:lpstr>
      <vt:lpstr>Tahoma</vt:lpstr>
      <vt:lpstr>Office Theme</vt:lpstr>
      <vt:lpstr>Yan Zhang’s  Data Analytics Portfolio</vt:lpstr>
      <vt:lpstr>List of Projects</vt:lpstr>
      <vt:lpstr>Project 1: Māori Language Immersion in New Zealand Schools</vt:lpstr>
      <vt:lpstr>Introduction</vt:lpstr>
      <vt:lpstr>Immersion across NZ Regions</vt:lpstr>
      <vt:lpstr>Correlations</vt:lpstr>
      <vt:lpstr>Supervised Machine Learning – Regression</vt:lpstr>
      <vt:lpstr>    Unsupervised Machine Learning – Clustering</vt:lpstr>
      <vt:lpstr>Time Series</vt:lpstr>
      <vt:lpstr>Conclusion</vt:lpstr>
      <vt:lpstr>Project 2: Rockbuster Stealth Marketing Transition Analysis</vt:lpstr>
      <vt:lpstr>Introduction</vt:lpstr>
      <vt:lpstr>Entity Relationship Diagram </vt:lpstr>
      <vt:lpstr>Descriptive Statistics of Data</vt:lpstr>
      <vt:lpstr>Distribution of Customers</vt:lpstr>
      <vt:lpstr>Revenue by Genre</vt:lpstr>
      <vt:lpstr>India vs China Revenue by Genre</vt:lpstr>
      <vt:lpstr>Conclusions</vt:lpstr>
      <vt:lpstr>Project 3:  Instacart Grocery  Market Analysis</vt:lpstr>
      <vt:lpstr>Introduction</vt:lpstr>
      <vt:lpstr>Order Numbers by Hour and Day</vt:lpstr>
      <vt:lpstr>Spending by Hour and Day</vt:lpstr>
      <vt:lpstr>Order Numbers by Department</vt:lpstr>
      <vt:lpstr>Income vs Age</vt:lpstr>
      <vt:lpstr>Customer Profiles by Region</vt:lpstr>
      <vt:lpstr>Order Numbers by Day and Customer Profile</vt:lpstr>
      <vt:lpstr>Conclusions</vt:lpstr>
      <vt:lpstr>Project 4: CDC  Preparing for the Flu Season</vt:lpstr>
      <vt:lpstr>Introduction</vt:lpstr>
      <vt:lpstr>Distribution of Flu Death in US</vt:lpstr>
      <vt:lpstr>The Relationship between Population and Flu Deaths</vt:lpstr>
      <vt:lpstr>When is High Season?</vt:lpstr>
      <vt:lpstr>Conclusions</vt:lpstr>
      <vt:lpstr>Project 5: Structured Topic Modelling of China’s TVET Assessment Policy</vt:lpstr>
      <vt:lpstr>Introduction</vt:lpstr>
      <vt:lpstr>Model Search</vt:lpstr>
      <vt:lpstr>Topic Labels, Words and Proportions</vt:lpstr>
      <vt:lpstr>Topic Correlation</vt:lpstr>
      <vt:lpstr>Topic 2 Document-Topic Proportion by Discipline</vt:lpstr>
      <vt:lpstr>Conclusions</vt:lpstr>
      <vt:lpstr>    Project 6:  GameCo Global Video Game Sales</vt:lpstr>
      <vt:lpstr>Introduction</vt:lpstr>
      <vt:lpstr>Sales between 1996 and 2016</vt:lpstr>
      <vt:lpstr>Genre: Nintendo in JP </vt:lpstr>
      <vt:lpstr>Conclusions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 Zhang</dc:creator>
  <cp:lastModifiedBy>Yan Zhang</cp:lastModifiedBy>
  <cp:revision>35</cp:revision>
  <dcterms:created xsi:type="dcterms:W3CDTF">2025-10-08T03:33:12Z</dcterms:created>
  <dcterms:modified xsi:type="dcterms:W3CDTF">2025-10-22T20:26:59Z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